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68"/>
  </p:notesMasterIdLst>
  <p:sldIdLst>
    <p:sldId id="256" r:id="rId2"/>
    <p:sldId id="349" r:id="rId3"/>
    <p:sldId id="258" r:id="rId4"/>
    <p:sldId id="386" r:id="rId5"/>
    <p:sldId id="387" r:id="rId6"/>
    <p:sldId id="388" r:id="rId7"/>
    <p:sldId id="375" r:id="rId8"/>
    <p:sldId id="263" r:id="rId9"/>
    <p:sldId id="264" r:id="rId10"/>
    <p:sldId id="331" r:id="rId11"/>
    <p:sldId id="332" r:id="rId12"/>
    <p:sldId id="333" r:id="rId13"/>
    <p:sldId id="391" r:id="rId14"/>
    <p:sldId id="399" r:id="rId15"/>
    <p:sldId id="414" r:id="rId16"/>
    <p:sldId id="415" r:id="rId17"/>
    <p:sldId id="430" r:id="rId18"/>
    <p:sldId id="432" r:id="rId19"/>
    <p:sldId id="416" r:id="rId20"/>
    <p:sldId id="417" r:id="rId21"/>
    <p:sldId id="418" r:id="rId22"/>
    <p:sldId id="419" r:id="rId23"/>
    <p:sldId id="421" r:id="rId24"/>
    <p:sldId id="420" r:id="rId25"/>
    <p:sldId id="422" r:id="rId26"/>
    <p:sldId id="423" r:id="rId27"/>
    <p:sldId id="424" r:id="rId28"/>
    <p:sldId id="425" r:id="rId29"/>
    <p:sldId id="426" r:id="rId30"/>
    <p:sldId id="260" r:id="rId31"/>
    <p:sldId id="402" r:id="rId32"/>
    <p:sldId id="405" r:id="rId33"/>
    <p:sldId id="406" r:id="rId34"/>
    <p:sldId id="408" r:id="rId35"/>
    <p:sldId id="262" r:id="rId36"/>
    <p:sldId id="261" r:id="rId37"/>
    <p:sldId id="395" r:id="rId38"/>
    <p:sldId id="411" r:id="rId39"/>
    <p:sldId id="374" r:id="rId40"/>
    <p:sldId id="282" r:id="rId41"/>
    <p:sldId id="361" r:id="rId42"/>
    <p:sldId id="291" r:id="rId43"/>
    <p:sldId id="295" r:id="rId44"/>
    <p:sldId id="305" r:id="rId45"/>
    <p:sldId id="363" r:id="rId46"/>
    <p:sldId id="293" r:id="rId47"/>
    <p:sldId id="365" r:id="rId48"/>
    <p:sldId id="370" r:id="rId49"/>
    <p:sldId id="376" r:id="rId50"/>
    <p:sldId id="371" r:id="rId51"/>
    <p:sldId id="434" r:id="rId52"/>
    <p:sldId id="437" r:id="rId53"/>
    <p:sldId id="373" r:id="rId54"/>
    <p:sldId id="328" r:id="rId55"/>
    <p:sldId id="368" r:id="rId56"/>
    <p:sldId id="329" r:id="rId57"/>
    <p:sldId id="276" r:id="rId58"/>
    <p:sldId id="325" r:id="rId59"/>
    <p:sldId id="382" r:id="rId60"/>
    <p:sldId id="396" r:id="rId61"/>
    <p:sldId id="268" r:id="rId62"/>
    <p:sldId id="273" r:id="rId63"/>
    <p:sldId id="313" r:id="rId64"/>
    <p:sldId id="314" r:id="rId65"/>
    <p:sldId id="308" r:id="rId66"/>
    <p:sldId id="43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A8B196"/>
    <a:srgbClr val="FF00FF"/>
    <a:srgbClr val="F2F6E7"/>
    <a:srgbClr val="C6F2BC"/>
    <a:srgbClr val="D1E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3792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9FC90-C013-4D0B-8DB1-C0506E4F28F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D3AB19-6930-466A-917E-8F283F6ABCFD}">
      <dgm:prSet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4400" b="1" kern="1200" dirty="0">
              <a:solidFill>
                <a:srgbClr val="A53010"/>
              </a:solidFill>
              <a:latin typeface="+mj-lt"/>
              <a:ea typeface="+mn-ea"/>
              <a:cs typeface="+mn-cs"/>
            </a:rPr>
            <a:t>Parcours 1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fr-FR" sz="4400" b="1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Métiers de l’Enseignement supérieur</a:t>
          </a:r>
          <a:r>
            <a:rPr lang="fr-FR" sz="2500" kern="1200" dirty="0"/>
            <a:t/>
          </a:r>
          <a:br>
            <a:rPr lang="fr-FR" sz="2500" kern="1200" dirty="0"/>
          </a:br>
          <a:endParaRPr lang="fr-FR" sz="2500" kern="1200" dirty="0"/>
        </a:p>
      </dgm:t>
    </dgm:pt>
    <dgm:pt modelId="{8375E40F-F6E3-4C0D-8510-0C13F0229559}" type="parTrans" cxnId="{220FA317-22CA-4A75-A517-8D59E321654E}">
      <dgm:prSet/>
      <dgm:spPr/>
      <dgm:t>
        <a:bodyPr/>
        <a:lstStyle/>
        <a:p>
          <a:endParaRPr lang="fr-FR"/>
        </a:p>
      </dgm:t>
    </dgm:pt>
    <dgm:pt modelId="{C81EEAA9-97BD-4934-ACE5-AA0F2189A7A5}" type="sibTrans" cxnId="{220FA317-22CA-4A75-A517-8D59E321654E}">
      <dgm:prSet/>
      <dgm:spPr/>
      <dgm:t>
        <a:bodyPr/>
        <a:lstStyle/>
        <a:p>
          <a:endParaRPr lang="fr-FR"/>
        </a:p>
      </dgm:t>
    </dgm:pt>
    <dgm:pt modelId="{AD41959F-2FF7-47D2-ABE4-1A91C0B7CA70}" type="pres">
      <dgm:prSet presAssocID="{D8C9FC90-C013-4D0B-8DB1-C0506E4F28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D400CC-8FBC-4B7B-8C0E-3B64C0428F31}" type="pres">
      <dgm:prSet presAssocID="{21D3AB19-6930-466A-917E-8F283F6ABCFD}" presName="circle1" presStyleLbl="node1" presStyleIdx="0" presStyleCnt="1" custLinFactNeighborX="-8057"/>
      <dgm:spPr>
        <a:ln>
          <a:noFill/>
        </a:ln>
      </dgm:spPr>
    </dgm:pt>
    <dgm:pt modelId="{82533D3F-160B-4792-B8CF-DA9D27C09E11}" type="pres">
      <dgm:prSet presAssocID="{21D3AB19-6930-466A-917E-8F283F6ABCFD}" presName="space" presStyleCnt="0"/>
      <dgm:spPr/>
    </dgm:pt>
    <dgm:pt modelId="{87EB58D8-7B92-498F-A3AC-F2A868AA5A05}" type="pres">
      <dgm:prSet presAssocID="{21D3AB19-6930-466A-917E-8F283F6ABCFD}" presName="rect1" presStyleLbl="alignAcc1" presStyleIdx="0" presStyleCnt="1" custScaleX="107499" custScaleY="100000" custLinFactNeighborX="-453" custLinFactNeighborY="-26829"/>
      <dgm:spPr/>
      <dgm:t>
        <a:bodyPr/>
        <a:lstStyle/>
        <a:p>
          <a:endParaRPr lang="fr-FR"/>
        </a:p>
      </dgm:t>
    </dgm:pt>
    <dgm:pt modelId="{3AB3A261-0A0A-420D-89ED-0800B94D5F07}" type="pres">
      <dgm:prSet presAssocID="{21D3AB19-6930-466A-917E-8F283F6ABCF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3DC2C4-06B2-436F-B937-B692575FC443}" type="presOf" srcId="{D8C9FC90-C013-4D0B-8DB1-C0506E4F28F9}" destId="{AD41959F-2FF7-47D2-ABE4-1A91C0B7CA70}" srcOrd="0" destOrd="0" presId="urn:microsoft.com/office/officeart/2005/8/layout/target3"/>
    <dgm:cxn modelId="{220FA317-22CA-4A75-A517-8D59E321654E}" srcId="{D8C9FC90-C013-4D0B-8DB1-C0506E4F28F9}" destId="{21D3AB19-6930-466A-917E-8F283F6ABCFD}" srcOrd="0" destOrd="0" parTransId="{8375E40F-F6E3-4C0D-8510-0C13F0229559}" sibTransId="{C81EEAA9-97BD-4934-ACE5-AA0F2189A7A5}"/>
    <dgm:cxn modelId="{490EC24A-5F20-4BF0-B96C-A6B50433874C}" type="presOf" srcId="{21D3AB19-6930-466A-917E-8F283F6ABCFD}" destId="{87EB58D8-7B92-498F-A3AC-F2A868AA5A05}" srcOrd="0" destOrd="0" presId="urn:microsoft.com/office/officeart/2005/8/layout/target3"/>
    <dgm:cxn modelId="{C0B9A3F1-0F4F-4E3A-AC50-F26D847E2484}" type="presOf" srcId="{21D3AB19-6930-466A-917E-8F283F6ABCFD}" destId="{3AB3A261-0A0A-420D-89ED-0800B94D5F07}" srcOrd="1" destOrd="0" presId="urn:microsoft.com/office/officeart/2005/8/layout/target3"/>
    <dgm:cxn modelId="{73F253F9-4E19-4654-BD5E-B1C2CF6A8318}" type="presParOf" srcId="{AD41959F-2FF7-47D2-ABE4-1A91C0B7CA70}" destId="{E9D400CC-8FBC-4B7B-8C0E-3B64C0428F31}" srcOrd="0" destOrd="0" presId="urn:microsoft.com/office/officeart/2005/8/layout/target3"/>
    <dgm:cxn modelId="{A6F5D558-704C-4743-84B3-7B9F5D51818F}" type="presParOf" srcId="{AD41959F-2FF7-47D2-ABE4-1A91C0B7CA70}" destId="{82533D3F-160B-4792-B8CF-DA9D27C09E11}" srcOrd="1" destOrd="0" presId="urn:microsoft.com/office/officeart/2005/8/layout/target3"/>
    <dgm:cxn modelId="{9A1D8035-7F03-464D-9816-BBC9E1494326}" type="presParOf" srcId="{AD41959F-2FF7-47D2-ABE4-1A91C0B7CA70}" destId="{87EB58D8-7B92-498F-A3AC-F2A868AA5A05}" srcOrd="2" destOrd="0" presId="urn:microsoft.com/office/officeart/2005/8/layout/target3"/>
    <dgm:cxn modelId="{5DB44606-3905-4C44-BC7D-F38ED5D81C0C}" type="presParOf" srcId="{AD41959F-2FF7-47D2-ABE4-1A91C0B7CA70}" destId="{3AB3A261-0A0A-420D-89ED-0800B94D5F0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9FC90-C013-4D0B-8DB1-C0506E4F28F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D3AB19-6930-466A-917E-8F283F6ABCFD}">
      <dgm:prSet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4400" b="1" dirty="0">
              <a:solidFill>
                <a:srgbClr val="A53010"/>
              </a:solidFill>
              <a:latin typeface="+mj-lt"/>
              <a:ea typeface="+mn-ea"/>
              <a:cs typeface="+mn-cs"/>
            </a:rPr>
            <a:t>Parcours 3</a:t>
          </a:r>
          <a:endParaRPr lang="fr-FR" sz="4400" b="1" dirty="0">
            <a:solidFill>
              <a:srgbClr val="A53010"/>
            </a:solidFill>
            <a:latin typeface="+mj-lt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4400" b="1" dirty="0"/>
            <a:t>Carrière internationale</a:t>
          </a:r>
          <a:r>
            <a:rPr lang="fr-FR" sz="2500" dirty="0"/>
            <a:t/>
          </a:r>
          <a:br>
            <a:rPr lang="fr-FR" sz="2500" dirty="0"/>
          </a:br>
          <a:endParaRPr lang="fr-FR" sz="2500" dirty="0"/>
        </a:p>
      </dgm:t>
    </dgm:pt>
    <dgm:pt modelId="{8375E40F-F6E3-4C0D-8510-0C13F0229559}" type="parTrans" cxnId="{220FA317-22CA-4A75-A517-8D59E321654E}">
      <dgm:prSet/>
      <dgm:spPr/>
      <dgm:t>
        <a:bodyPr/>
        <a:lstStyle/>
        <a:p>
          <a:endParaRPr lang="fr-FR"/>
        </a:p>
      </dgm:t>
    </dgm:pt>
    <dgm:pt modelId="{C81EEAA9-97BD-4934-ACE5-AA0F2189A7A5}" type="sibTrans" cxnId="{220FA317-22CA-4A75-A517-8D59E321654E}">
      <dgm:prSet/>
      <dgm:spPr/>
      <dgm:t>
        <a:bodyPr/>
        <a:lstStyle/>
        <a:p>
          <a:endParaRPr lang="fr-FR"/>
        </a:p>
      </dgm:t>
    </dgm:pt>
    <dgm:pt modelId="{AD41959F-2FF7-47D2-ABE4-1A91C0B7CA70}" type="pres">
      <dgm:prSet presAssocID="{D8C9FC90-C013-4D0B-8DB1-C0506E4F28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D400CC-8FBC-4B7B-8C0E-3B64C0428F31}" type="pres">
      <dgm:prSet presAssocID="{21D3AB19-6930-466A-917E-8F283F6ABCFD}" presName="circle1" presStyleLbl="node1" presStyleIdx="0" presStyleCnt="1" custLinFactNeighborX="-8057"/>
      <dgm:spPr>
        <a:ln>
          <a:noFill/>
        </a:ln>
      </dgm:spPr>
    </dgm:pt>
    <dgm:pt modelId="{82533D3F-160B-4792-B8CF-DA9D27C09E11}" type="pres">
      <dgm:prSet presAssocID="{21D3AB19-6930-466A-917E-8F283F6ABCFD}" presName="space" presStyleCnt="0"/>
      <dgm:spPr/>
    </dgm:pt>
    <dgm:pt modelId="{87EB58D8-7B92-498F-A3AC-F2A868AA5A05}" type="pres">
      <dgm:prSet presAssocID="{21D3AB19-6930-466A-917E-8F283F6ABCFD}" presName="rect1" presStyleLbl="alignAcc1" presStyleIdx="0" presStyleCnt="1" custScaleX="107499"/>
      <dgm:spPr/>
      <dgm:t>
        <a:bodyPr/>
        <a:lstStyle/>
        <a:p>
          <a:endParaRPr lang="fr-FR"/>
        </a:p>
      </dgm:t>
    </dgm:pt>
    <dgm:pt modelId="{3AB3A261-0A0A-420D-89ED-0800B94D5F07}" type="pres">
      <dgm:prSet presAssocID="{21D3AB19-6930-466A-917E-8F283F6ABCF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3DC2C4-06B2-436F-B937-B692575FC443}" type="presOf" srcId="{D8C9FC90-C013-4D0B-8DB1-C0506E4F28F9}" destId="{AD41959F-2FF7-47D2-ABE4-1A91C0B7CA70}" srcOrd="0" destOrd="0" presId="urn:microsoft.com/office/officeart/2005/8/layout/target3"/>
    <dgm:cxn modelId="{220FA317-22CA-4A75-A517-8D59E321654E}" srcId="{D8C9FC90-C013-4D0B-8DB1-C0506E4F28F9}" destId="{21D3AB19-6930-466A-917E-8F283F6ABCFD}" srcOrd="0" destOrd="0" parTransId="{8375E40F-F6E3-4C0D-8510-0C13F0229559}" sibTransId="{C81EEAA9-97BD-4934-ACE5-AA0F2189A7A5}"/>
    <dgm:cxn modelId="{490EC24A-5F20-4BF0-B96C-A6B50433874C}" type="presOf" srcId="{21D3AB19-6930-466A-917E-8F283F6ABCFD}" destId="{87EB58D8-7B92-498F-A3AC-F2A868AA5A05}" srcOrd="0" destOrd="0" presId="urn:microsoft.com/office/officeart/2005/8/layout/target3"/>
    <dgm:cxn modelId="{C0B9A3F1-0F4F-4E3A-AC50-F26D847E2484}" type="presOf" srcId="{21D3AB19-6930-466A-917E-8F283F6ABCFD}" destId="{3AB3A261-0A0A-420D-89ED-0800B94D5F07}" srcOrd="1" destOrd="0" presId="urn:microsoft.com/office/officeart/2005/8/layout/target3"/>
    <dgm:cxn modelId="{73F253F9-4E19-4654-BD5E-B1C2CF6A8318}" type="presParOf" srcId="{AD41959F-2FF7-47D2-ABE4-1A91C0B7CA70}" destId="{E9D400CC-8FBC-4B7B-8C0E-3B64C0428F31}" srcOrd="0" destOrd="0" presId="urn:microsoft.com/office/officeart/2005/8/layout/target3"/>
    <dgm:cxn modelId="{A6F5D558-704C-4743-84B3-7B9F5D51818F}" type="presParOf" srcId="{AD41959F-2FF7-47D2-ABE4-1A91C0B7CA70}" destId="{82533D3F-160B-4792-B8CF-DA9D27C09E11}" srcOrd="1" destOrd="0" presId="urn:microsoft.com/office/officeart/2005/8/layout/target3"/>
    <dgm:cxn modelId="{9A1D8035-7F03-464D-9816-BBC9E1494326}" type="presParOf" srcId="{AD41959F-2FF7-47D2-ABE4-1A91C0B7CA70}" destId="{87EB58D8-7B92-498F-A3AC-F2A868AA5A05}" srcOrd="2" destOrd="0" presId="urn:microsoft.com/office/officeart/2005/8/layout/target3"/>
    <dgm:cxn modelId="{5DB44606-3905-4C44-BC7D-F38ED5D81C0C}" type="presParOf" srcId="{AD41959F-2FF7-47D2-ABE4-1A91C0B7CA70}" destId="{3AB3A261-0A0A-420D-89ED-0800B94D5F0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9FC90-C013-4D0B-8DB1-C0506E4F28F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D3AB19-6930-466A-917E-8F283F6ABCFD}">
      <dgm:prSet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4400" b="1" dirty="0">
              <a:solidFill>
                <a:srgbClr val="A53010"/>
              </a:solidFill>
              <a:latin typeface="+mj-lt"/>
              <a:ea typeface="+mn-ea"/>
              <a:cs typeface="+mn-cs"/>
            </a:rPr>
            <a:t>Parcours 5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4400" b="1" dirty="0"/>
            <a:t>Recherche / Création</a:t>
          </a:r>
          <a:r>
            <a:rPr lang="fr-FR" sz="2500" dirty="0"/>
            <a:t/>
          </a:r>
          <a:br>
            <a:rPr lang="fr-FR" sz="2500" dirty="0"/>
          </a:br>
          <a:endParaRPr lang="fr-FR" sz="2500" dirty="0"/>
        </a:p>
      </dgm:t>
    </dgm:pt>
    <dgm:pt modelId="{8375E40F-F6E3-4C0D-8510-0C13F0229559}" type="parTrans" cxnId="{220FA317-22CA-4A75-A517-8D59E321654E}">
      <dgm:prSet/>
      <dgm:spPr/>
      <dgm:t>
        <a:bodyPr/>
        <a:lstStyle/>
        <a:p>
          <a:endParaRPr lang="fr-FR"/>
        </a:p>
      </dgm:t>
    </dgm:pt>
    <dgm:pt modelId="{C81EEAA9-97BD-4934-ACE5-AA0F2189A7A5}" type="sibTrans" cxnId="{220FA317-22CA-4A75-A517-8D59E321654E}">
      <dgm:prSet/>
      <dgm:spPr/>
      <dgm:t>
        <a:bodyPr/>
        <a:lstStyle/>
        <a:p>
          <a:endParaRPr lang="fr-FR"/>
        </a:p>
      </dgm:t>
    </dgm:pt>
    <dgm:pt modelId="{AD41959F-2FF7-47D2-ABE4-1A91C0B7CA70}" type="pres">
      <dgm:prSet presAssocID="{D8C9FC90-C013-4D0B-8DB1-C0506E4F28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D400CC-8FBC-4B7B-8C0E-3B64C0428F31}" type="pres">
      <dgm:prSet presAssocID="{21D3AB19-6930-466A-917E-8F283F6ABCFD}" presName="circle1" presStyleLbl="node1" presStyleIdx="0" presStyleCnt="1" custLinFactNeighborX="-8057"/>
      <dgm:spPr>
        <a:ln>
          <a:noFill/>
        </a:ln>
      </dgm:spPr>
    </dgm:pt>
    <dgm:pt modelId="{82533D3F-160B-4792-B8CF-DA9D27C09E11}" type="pres">
      <dgm:prSet presAssocID="{21D3AB19-6930-466A-917E-8F283F6ABCFD}" presName="space" presStyleCnt="0"/>
      <dgm:spPr/>
    </dgm:pt>
    <dgm:pt modelId="{87EB58D8-7B92-498F-A3AC-F2A868AA5A05}" type="pres">
      <dgm:prSet presAssocID="{21D3AB19-6930-466A-917E-8F283F6ABCFD}" presName="rect1" presStyleLbl="alignAcc1" presStyleIdx="0" presStyleCnt="1" custScaleX="107499"/>
      <dgm:spPr/>
      <dgm:t>
        <a:bodyPr/>
        <a:lstStyle/>
        <a:p>
          <a:endParaRPr lang="fr-FR"/>
        </a:p>
      </dgm:t>
    </dgm:pt>
    <dgm:pt modelId="{3AB3A261-0A0A-420D-89ED-0800B94D5F07}" type="pres">
      <dgm:prSet presAssocID="{21D3AB19-6930-466A-917E-8F283F6ABCF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3DC2C4-06B2-436F-B937-B692575FC443}" type="presOf" srcId="{D8C9FC90-C013-4D0B-8DB1-C0506E4F28F9}" destId="{AD41959F-2FF7-47D2-ABE4-1A91C0B7CA70}" srcOrd="0" destOrd="0" presId="urn:microsoft.com/office/officeart/2005/8/layout/target3"/>
    <dgm:cxn modelId="{220FA317-22CA-4A75-A517-8D59E321654E}" srcId="{D8C9FC90-C013-4D0B-8DB1-C0506E4F28F9}" destId="{21D3AB19-6930-466A-917E-8F283F6ABCFD}" srcOrd="0" destOrd="0" parTransId="{8375E40F-F6E3-4C0D-8510-0C13F0229559}" sibTransId="{C81EEAA9-97BD-4934-ACE5-AA0F2189A7A5}"/>
    <dgm:cxn modelId="{490EC24A-5F20-4BF0-B96C-A6B50433874C}" type="presOf" srcId="{21D3AB19-6930-466A-917E-8F283F6ABCFD}" destId="{87EB58D8-7B92-498F-A3AC-F2A868AA5A05}" srcOrd="0" destOrd="0" presId="urn:microsoft.com/office/officeart/2005/8/layout/target3"/>
    <dgm:cxn modelId="{C0B9A3F1-0F4F-4E3A-AC50-F26D847E2484}" type="presOf" srcId="{21D3AB19-6930-466A-917E-8F283F6ABCFD}" destId="{3AB3A261-0A0A-420D-89ED-0800B94D5F07}" srcOrd="1" destOrd="0" presId="urn:microsoft.com/office/officeart/2005/8/layout/target3"/>
    <dgm:cxn modelId="{73F253F9-4E19-4654-BD5E-B1C2CF6A8318}" type="presParOf" srcId="{AD41959F-2FF7-47D2-ABE4-1A91C0B7CA70}" destId="{E9D400CC-8FBC-4B7B-8C0E-3B64C0428F31}" srcOrd="0" destOrd="0" presId="urn:microsoft.com/office/officeart/2005/8/layout/target3"/>
    <dgm:cxn modelId="{A6F5D558-704C-4743-84B3-7B9F5D51818F}" type="presParOf" srcId="{AD41959F-2FF7-47D2-ABE4-1A91C0B7CA70}" destId="{82533D3F-160B-4792-B8CF-DA9D27C09E11}" srcOrd="1" destOrd="0" presId="urn:microsoft.com/office/officeart/2005/8/layout/target3"/>
    <dgm:cxn modelId="{9A1D8035-7F03-464D-9816-BBC9E1494326}" type="presParOf" srcId="{AD41959F-2FF7-47D2-ABE4-1A91C0B7CA70}" destId="{87EB58D8-7B92-498F-A3AC-F2A868AA5A05}" srcOrd="2" destOrd="0" presId="urn:microsoft.com/office/officeart/2005/8/layout/target3"/>
    <dgm:cxn modelId="{5DB44606-3905-4C44-BC7D-F38ED5D81C0C}" type="presParOf" srcId="{AD41959F-2FF7-47D2-ABE4-1A91C0B7CA70}" destId="{3AB3A261-0A0A-420D-89ED-0800B94D5F0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9FC90-C013-4D0B-8DB1-C0506E4F28F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D3AB19-6930-466A-917E-8F283F6ABCFD}">
      <dgm:prSet custT="1"/>
      <dgm:spPr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800" b="1" dirty="0">
              <a:solidFill>
                <a:schemeClr val="accent5"/>
              </a:solidFill>
              <a:latin typeface="+mj-lt"/>
              <a:ea typeface="+mn-ea"/>
              <a:cs typeface="+mn-cs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4800" b="1" dirty="0">
              <a:solidFill>
                <a:srgbClr val="A53010"/>
              </a:solidFill>
              <a:latin typeface="+mj-lt"/>
              <a:ea typeface="+mn-ea"/>
              <a:cs typeface="+mn-cs"/>
            </a:rPr>
            <a:t> Parcours 6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4800" b="1" dirty="0"/>
            <a:t> Métiers Recherche-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4800" b="1" dirty="0"/>
            <a:t> Édition</a:t>
          </a:r>
          <a:r>
            <a:rPr lang="fr-FR" sz="2500" dirty="0"/>
            <a:t/>
          </a:r>
          <a:br>
            <a:rPr lang="fr-FR" sz="2500" dirty="0"/>
          </a:br>
          <a:endParaRPr lang="fr-FR" sz="2500" dirty="0"/>
        </a:p>
      </dgm:t>
    </dgm:pt>
    <dgm:pt modelId="{C81EEAA9-97BD-4934-ACE5-AA0F2189A7A5}" type="sibTrans" cxnId="{220FA317-22CA-4A75-A517-8D59E321654E}">
      <dgm:prSet/>
      <dgm:spPr/>
      <dgm:t>
        <a:bodyPr/>
        <a:lstStyle/>
        <a:p>
          <a:endParaRPr lang="fr-FR"/>
        </a:p>
      </dgm:t>
    </dgm:pt>
    <dgm:pt modelId="{8375E40F-F6E3-4C0D-8510-0C13F0229559}" type="parTrans" cxnId="{220FA317-22CA-4A75-A517-8D59E321654E}">
      <dgm:prSet/>
      <dgm:spPr/>
      <dgm:t>
        <a:bodyPr/>
        <a:lstStyle/>
        <a:p>
          <a:endParaRPr lang="fr-FR"/>
        </a:p>
      </dgm:t>
    </dgm:pt>
    <dgm:pt modelId="{AD41959F-2FF7-47D2-ABE4-1A91C0B7CA70}" type="pres">
      <dgm:prSet presAssocID="{D8C9FC90-C013-4D0B-8DB1-C0506E4F28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D400CC-8FBC-4B7B-8C0E-3B64C0428F31}" type="pres">
      <dgm:prSet presAssocID="{21D3AB19-6930-466A-917E-8F283F6ABCFD}" presName="circle1" presStyleLbl="node1" presStyleIdx="0" presStyleCnt="1" custLinFactNeighborX="-8057"/>
      <dgm:spPr>
        <a:ln>
          <a:noFill/>
        </a:ln>
      </dgm:spPr>
    </dgm:pt>
    <dgm:pt modelId="{82533D3F-160B-4792-B8CF-DA9D27C09E11}" type="pres">
      <dgm:prSet presAssocID="{21D3AB19-6930-466A-917E-8F283F6ABCFD}" presName="space" presStyleCnt="0"/>
      <dgm:spPr/>
    </dgm:pt>
    <dgm:pt modelId="{87EB58D8-7B92-498F-A3AC-F2A868AA5A05}" type="pres">
      <dgm:prSet presAssocID="{21D3AB19-6930-466A-917E-8F283F6ABCFD}" presName="rect1" presStyleLbl="alignAcc1" presStyleIdx="0" presStyleCnt="1" custScaleX="107499"/>
      <dgm:spPr/>
      <dgm:t>
        <a:bodyPr/>
        <a:lstStyle/>
        <a:p>
          <a:endParaRPr lang="fr-FR"/>
        </a:p>
      </dgm:t>
    </dgm:pt>
    <dgm:pt modelId="{3AB3A261-0A0A-420D-89ED-0800B94D5F07}" type="pres">
      <dgm:prSet presAssocID="{21D3AB19-6930-466A-917E-8F283F6ABCF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3DC2C4-06B2-436F-B937-B692575FC443}" type="presOf" srcId="{D8C9FC90-C013-4D0B-8DB1-C0506E4F28F9}" destId="{AD41959F-2FF7-47D2-ABE4-1A91C0B7CA70}" srcOrd="0" destOrd="0" presId="urn:microsoft.com/office/officeart/2005/8/layout/target3"/>
    <dgm:cxn modelId="{220FA317-22CA-4A75-A517-8D59E321654E}" srcId="{D8C9FC90-C013-4D0B-8DB1-C0506E4F28F9}" destId="{21D3AB19-6930-466A-917E-8F283F6ABCFD}" srcOrd="0" destOrd="0" parTransId="{8375E40F-F6E3-4C0D-8510-0C13F0229559}" sibTransId="{C81EEAA9-97BD-4934-ACE5-AA0F2189A7A5}"/>
    <dgm:cxn modelId="{490EC24A-5F20-4BF0-B96C-A6B50433874C}" type="presOf" srcId="{21D3AB19-6930-466A-917E-8F283F6ABCFD}" destId="{87EB58D8-7B92-498F-A3AC-F2A868AA5A05}" srcOrd="0" destOrd="0" presId="urn:microsoft.com/office/officeart/2005/8/layout/target3"/>
    <dgm:cxn modelId="{C0B9A3F1-0F4F-4E3A-AC50-F26D847E2484}" type="presOf" srcId="{21D3AB19-6930-466A-917E-8F283F6ABCFD}" destId="{3AB3A261-0A0A-420D-89ED-0800B94D5F07}" srcOrd="1" destOrd="0" presId="urn:microsoft.com/office/officeart/2005/8/layout/target3"/>
    <dgm:cxn modelId="{73F253F9-4E19-4654-BD5E-B1C2CF6A8318}" type="presParOf" srcId="{AD41959F-2FF7-47D2-ABE4-1A91C0B7CA70}" destId="{E9D400CC-8FBC-4B7B-8C0E-3B64C0428F31}" srcOrd="0" destOrd="0" presId="urn:microsoft.com/office/officeart/2005/8/layout/target3"/>
    <dgm:cxn modelId="{A6F5D558-704C-4743-84B3-7B9F5D51818F}" type="presParOf" srcId="{AD41959F-2FF7-47D2-ABE4-1A91C0B7CA70}" destId="{82533D3F-160B-4792-B8CF-DA9D27C09E11}" srcOrd="1" destOrd="0" presId="urn:microsoft.com/office/officeart/2005/8/layout/target3"/>
    <dgm:cxn modelId="{9A1D8035-7F03-464D-9816-BBC9E1494326}" type="presParOf" srcId="{AD41959F-2FF7-47D2-ABE4-1A91C0B7CA70}" destId="{87EB58D8-7B92-498F-A3AC-F2A868AA5A05}" srcOrd="2" destOrd="0" presId="urn:microsoft.com/office/officeart/2005/8/layout/target3"/>
    <dgm:cxn modelId="{5DB44606-3905-4C44-BC7D-F38ED5D81C0C}" type="presParOf" srcId="{AD41959F-2FF7-47D2-ABE4-1A91C0B7CA70}" destId="{3AB3A261-0A0A-420D-89ED-0800B94D5F0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168A-A029-46AA-9F21-C7041D347756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3A0D-B84F-4CDD-893E-B51A16A33F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6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3A0D-B84F-4CDD-893E-B51A16A33FE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5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3A0D-B84F-4CDD-893E-B51A16A33FE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1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3A0D-B84F-4CDD-893E-B51A16A33FE1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02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23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9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4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5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19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6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66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62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1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77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4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43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26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71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1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41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9BDB-A150-435E-9ABF-579A4F75A2F5}" type="datetimeFigureOut">
              <a:rPr lang="fr-FR" smtClean="0"/>
              <a:pPr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25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llpha.univ-tlse2.fr/accueil/csi-et-valorisation-de-la-these/comites-de-suivi-de-these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llpha.univ-tlse2.fr/accueil/formations/formations-dans-le-cadre-de-la-these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elusallpha@gmail.com" TargetMode="Externa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dallpha@univ-tlse2.fr" TargetMode="External"/><Relationship Id="rId2" Type="http://schemas.openxmlformats.org/officeDocument/2006/relationships/hyperlink" Target="mailto:responsable.sedoc@univ-tlse2.fr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openxmlformats.org/officeDocument/2006/relationships/hyperlink" Target="mailto:guiraud@univ-tlse2.fr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lusallpha@gmail.com" TargetMode="External"/><Relationship Id="rId2" Type="http://schemas.openxmlformats.org/officeDocument/2006/relationships/hyperlink" Target="mailto:direction.allpha@univ-tlse2.fr" TargetMode="Externa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elusallpha@gmail.com" TargetMode="Externa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um.fr/" TargetMode="External"/><Relationship Id="rId2" Type="http://schemas.openxmlformats.org/officeDocument/2006/relationships/hyperlink" Target="https://allpha.univ-tlse2.fr/" TargetMode="Externa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adtsic.free.fr/" TargetMode="External"/><Relationship Id="rId2" Type="http://schemas.openxmlformats.org/officeDocument/2006/relationships/hyperlink" Target="http://association-atria.org/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blogs.univ-tlse2.fr/lla-doc/" TargetMode="External"/><Relationship Id="rId4" Type="http://schemas.openxmlformats.org/officeDocument/2006/relationships/hyperlink" Target="http://blogs.univ-tlse2.fr/lla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univ-tlse2.fr/lla-doc/" TargetMode="External"/><Relationship Id="rId2" Type="http://schemas.openxmlformats.org/officeDocument/2006/relationships/hyperlink" Target="mailto:asso.lla.doc@gmail.com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tsic.hypotheses.org/" TargetMode="Externa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564" y="3933056"/>
            <a:ext cx="5400600" cy="1070869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200" b="1" dirty="0">
                <a:solidFill>
                  <a:srgbClr val="A53010"/>
                </a:solidFill>
                <a:cs typeface="Times New Roman" panose="02020603050405020304" pitchFamily="18" charset="0"/>
              </a:rPr>
              <a:t>É</a:t>
            </a:r>
            <a:r>
              <a:rPr lang="fr-FR" sz="5200" b="1" dirty="0">
                <a:solidFill>
                  <a:srgbClr val="A53010"/>
                </a:solidFill>
              </a:rPr>
              <a:t>cole </a:t>
            </a:r>
            <a:r>
              <a:rPr lang="fr-FR" sz="5200" b="1" dirty="0">
                <a:solidFill>
                  <a:srgbClr val="A53010"/>
                </a:solidFill>
                <a:ea typeface="+mn-ea"/>
                <a:cs typeface="+mn-cs"/>
              </a:rPr>
              <a:t>doctorale</a:t>
            </a:r>
            <a:br>
              <a:rPr lang="fr-FR" sz="5200" b="1" dirty="0">
                <a:solidFill>
                  <a:srgbClr val="A53010"/>
                </a:solidFill>
                <a:ea typeface="+mn-ea"/>
                <a:cs typeface="+mn-cs"/>
              </a:rPr>
            </a:br>
            <a:r>
              <a:rPr lang="fr-FR" sz="5200" b="1" dirty="0">
                <a:solidFill>
                  <a:srgbClr val="A53010"/>
                </a:solidFill>
              </a:rPr>
              <a:t>(ED 328)</a:t>
            </a:r>
            <a:r>
              <a:rPr lang="fr-FR" sz="5200" dirty="0">
                <a:solidFill>
                  <a:srgbClr val="C00000"/>
                </a:solidFill>
              </a:rPr>
              <a:t/>
            </a:r>
            <a:br>
              <a:rPr lang="fr-FR" sz="5200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A53010"/>
                </a:solidFill>
                <a:latin typeface="Trebuchet MS" panose="020B0603020202020204" pitchFamily="34" charset="0"/>
              </a:rPr>
              <a:t/>
            </a:r>
            <a:br>
              <a:rPr lang="fr-FR" b="1" dirty="0">
                <a:solidFill>
                  <a:srgbClr val="A53010"/>
                </a:solidFill>
                <a:latin typeface="Trebuchet MS" panose="020B0603020202020204" pitchFamily="34" charset="0"/>
              </a:rPr>
            </a:br>
            <a:endParaRPr lang="fr-FR" sz="5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4081387"/>
            <a:ext cx="6833446" cy="1845075"/>
          </a:xfrm>
        </p:spPr>
        <p:txBody>
          <a:bodyPr>
            <a:normAutofit/>
          </a:bodyPr>
          <a:lstStyle/>
          <a:p>
            <a:pPr algn="r"/>
            <a:r>
              <a:rPr lang="fr-FR" sz="5400" b="1" dirty="0">
                <a:solidFill>
                  <a:srgbClr val="C00000"/>
                </a:solidFill>
                <a:latin typeface="ACADEMY ENGRAVED LET PLAIN:1.0" panose="02000000000000000000" pitchFamily="2" charset="0"/>
              </a:rPr>
              <a:t>C’est la rentrée!</a:t>
            </a:r>
          </a:p>
          <a:p>
            <a:pPr algn="r"/>
            <a:r>
              <a:rPr lang="fr-FR" sz="2400" b="1" dirty="0">
                <a:solidFill>
                  <a:schemeClr val="bg1"/>
                </a:solidFill>
                <a:latin typeface="+mj-lt"/>
              </a:rPr>
              <a:t>Lundi 4 novembre 2024</a:t>
            </a:r>
          </a:p>
          <a:p>
            <a:endParaRPr lang="fr-FR" sz="3600" dirty="0">
              <a:solidFill>
                <a:srgbClr val="002060"/>
              </a:solidFill>
            </a:endParaRPr>
          </a:p>
          <a:p>
            <a:pPr algn="l"/>
            <a:endParaRPr lang="fr-FR" sz="3600" dirty="0">
              <a:solidFill>
                <a:srgbClr val="002060"/>
              </a:solidFill>
            </a:endParaRPr>
          </a:p>
          <a:p>
            <a:endParaRPr lang="fr-FR" sz="3600" dirty="0">
              <a:solidFill>
                <a:srgbClr val="002060"/>
              </a:solidFill>
            </a:endParaRPr>
          </a:p>
          <a:p>
            <a:endParaRPr lang="fr-FR" sz="36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logo-UT2J - Ecole Doctorale ALLPH@ (Arts, Lettres, Langues, Philosophie, Communication)">
            <a:extLst>
              <a:ext uri="{FF2B5EF4-FFF2-40B4-BE49-F238E27FC236}">
                <a16:creationId xmlns:a16="http://schemas.microsoft.com/office/drawing/2014/main" xmlns="" id="{A1837353-33BB-45C7-B085-114AF4F0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5" y="692696"/>
            <a:ext cx="25558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03648" y="1628800"/>
            <a:ext cx="7416824" cy="5544616"/>
          </a:xfrm>
        </p:spPr>
        <p:txBody>
          <a:bodyPr>
            <a:noAutofit/>
          </a:bodyPr>
          <a:lstStyle/>
          <a:p>
            <a:pPr algn="just"/>
            <a:r>
              <a:rPr lang="fr-FR" sz="2100" dirty="0">
                <a:solidFill>
                  <a:schemeClr val="tx1"/>
                </a:solidFill>
              </a:rPr>
              <a:t>Une </a:t>
            </a:r>
            <a:r>
              <a:rPr lang="fr-FR" sz="2100" b="1" dirty="0">
                <a:solidFill>
                  <a:srgbClr val="A53010"/>
                </a:solidFill>
              </a:rPr>
              <a:t>convention individuelle de formation </a:t>
            </a:r>
            <a:r>
              <a:rPr lang="fr-FR" sz="2100" dirty="0">
                <a:solidFill>
                  <a:schemeClr val="tx1"/>
                </a:solidFill>
              </a:rPr>
              <a:t>(CIF) avec le choix d’un parcours de formation adapté aux prévisions d’insertion</a:t>
            </a:r>
          </a:p>
          <a:p>
            <a:pPr marL="0" indent="0" algn="just">
              <a:buNone/>
            </a:pPr>
            <a:endParaRPr lang="fr-FR" sz="300" dirty="0">
              <a:solidFill>
                <a:schemeClr val="tx1"/>
              </a:solidFill>
            </a:endParaRPr>
          </a:p>
          <a:p>
            <a:pPr lvl="0" algn="just"/>
            <a:r>
              <a:rPr lang="fr-FR" sz="2100" b="1" dirty="0">
                <a:solidFill>
                  <a:srgbClr val="A53010"/>
                </a:solidFill>
              </a:rPr>
              <a:t>Un suivi plus régulier </a:t>
            </a:r>
            <a:r>
              <a:rPr lang="fr-FR" sz="2100" b="1" dirty="0">
                <a:solidFill>
                  <a:schemeClr val="tx1"/>
                </a:solidFill>
              </a:rPr>
              <a:t>avec la mise en place d’un comité de suivi individuel (CSI) dès la 1</a:t>
            </a:r>
            <a:r>
              <a:rPr lang="fr-FR" sz="2100" b="1" baseline="30000" dirty="0">
                <a:solidFill>
                  <a:schemeClr val="tx1"/>
                </a:solidFill>
              </a:rPr>
              <a:t>ère</a:t>
            </a:r>
            <a:r>
              <a:rPr lang="fr-FR" sz="2100" b="1" dirty="0">
                <a:solidFill>
                  <a:schemeClr val="tx1"/>
                </a:solidFill>
              </a:rPr>
              <a:t> année</a:t>
            </a:r>
          </a:p>
          <a:p>
            <a:pPr marL="0" lvl="0" indent="0" algn="just">
              <a:buNone/>
            </a:pPr>
            <a:endParaRPr lang="fr-FR" sz="300" dirty="0">
              <a:solidFill>
                <a:schemeClr val="tx1"/>
              </a:solidFill>
            </a:endParaRPr>
          </a:p>
          <a:p>
            <a:pPr lvl="0" algn="just"/>
            <a:r>
              <a:rPr lang="fr-FR" sz="2100" b="1" dirty="0">
                <a:solidFill>
                  <a:srgbClr val="A53010"/>
                </a:solidFill>
              </a:rPr>
              <a:t>Un portfolio de compétences</a:t>
            </a:r>
            <a:r>
              <a:rPr lang="fr-FR" sz="2100" dirty="0">
                <a:solidFill>
                  <a:schemeClr val="tx1"/>
                </a:solidFill>
              </a:rPr>
              <a:t>, afin de pouvoir mieux mettre en avant les compétences acquises durant le doctorat</a:t>
            </a:r>
          </a:p>
          <a:p>
            <a:pPr marL="0" lvl="0" indent="0" algn="just">
              <a:buNone/>
            </a:pPr>
            <a:endParaRPr lang="fr-FR" sz="300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6250E3CF-C4EE-4C37-BAA1-ABD1F4F25CDF}"/>
              </a:ext>
            </a:extLst>
          </p:cNvPr>
          <p:cNvSpPr txBox="1"/>
          <p:nvPr/>
        </p:nvSpPr>
        <p:spPr>
          <a:xfrm>
            <a:off x="827584" y="333928"/>
            <a:ext cx="79122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nouvelles exigences</a:t>
            </a:r>
          </a:p>
          <a:p>
            <a:pPr marL="4572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(Arrêtés du 25 mai 2016 et du 26 août 2022)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769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532" y="188640"/>
            <a:ext cx="8424936" cy="1368152"/>
          </a:xfrm>
        </p:spPr>
        <p:txBody>
          <a:bodyPr>
            <a:noAutofit/>
          </a:bodyPr>
          <a:lstStyle/>
          <a:p>
            <a:pPr algn="ctr"/>
            <a:r>
              <a:rPr lang="fr-FR" sz="4300" dirty="0">
                <a:solidFill>
                  <a:schemeClr val="bg1"/>
                </a:solidFill>
              </a:rPr>
              <a:t>Convention individuelle </a:t>
            </a:r>
            <a:br>
              <a:rPr lang="fr-FR" sz="4300" dirty="0">
                <a:solidFill>
                  <a:schemeClr val="bg1"/>
                </a:solidFill>
              </a:rPr>
            </a:br>
            <a:r>
              <a:rPr lang="fr-FR" sz="4300" dirty="0">
                <a:solidFill>
                  <a:schemeClr val="bg1"/>
                </a:solidFill>
              </a:rPr>
              <a:t>de formation (CIF)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 rot="10800000" flipV="1">
            <a:off x="1065312" y="1844825"/>
            <a:ext cx="7920880" cy="4896544"/>
          </a:xfrm>
        </p:spPr>
        <p:txBody>
          <a:bodyPr>
            <a:noAutofit/>
          </a:bodyPr>
          <a:lstStyle/>
          <a:p>
            <a:r>
              <a:rPr lang="fr-FR" sz="2200" b="1" dirty="0">
                <a:solidFill>
                  <a:srgbClr val="A53010"/>
                </a:solidFill>
                <a:latin typeface="+mj-lt"/>
              </a:rPr>
              <a:t>Pré-remplie en 1</a:t>
            </a:r>
            <a:r>
              <a:rPr lang="fr-FR" sz="2200" b="1" baseline="30000" dirty="0">
                <a:solidFill>
                  <a:srgbClr val="A53010"/>
                </a:solidFill>
                <a:latin typeface="+mj-lt"/>
              </a:rPr>
              <a:t>ère</a:t>
            </a:r>
            <a:r>
              <a:rPr lang="fr-FR" sz="2200" b="1" dirty="0">
                <a:solidFill>
                  <a:srgbClr val="A53010"/>
                </a:solidFill>
                <a:latin typeface="+mj-lt"/>
              </a:rPr>
              <a:t> année</a:t>
            </a:r>
          </a:p>
          <a:p>
            <a:pPr marL="788670"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Plein temps (3 ans + 1)/ temps partiel (6 ans + 1)</a:t>
            </a:r>
          </a:p>
          <a:p>
            <a:pPr marL="788670"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Calendrier de thèse </a:t>
            </a:r>
          </a:p>
          <a:p>
            <a:pPr marL="788670"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Conditions matérielles (au sein de l’UR, financements)</a:t>
            </a:r>
          </a:p>
          <a:p>
            <a:pPr marL="45720" indent="0">
              <a:buNone/>
            </a:pPr>
            <a:r>
              <a:rPr lang="fr-FR" sz="7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2200" b="1" dirty="0">
                <a:solidFill>
                  <a:srgbClr val="A53010"/>
                </a:solidFill>
                <a:latin typeface="+mj-lt"/>
              </a:rPr>
              <a:t> préciser en 2</a:t>
            </a:r>
            <a:r>
              <a:rPr lang="fr-FR" sz="2200" b="1" baseline="30000" dirty="0">
                <a:solidFill>
                  <a:srgbClr val="A53010"/>
                </a:solidFill>
                <a:latin typeface="+mj-lt"/>
              </a:rPr>
              <a:t>e</a:t>
            </a:r>
            <a:r>
              <a:rPr lang="fr-FR" sz="2200" b="1" dirty="0">
                <a:solidFill>
                  <a:srgbClr val="A53010"/>
                </a:solidFill>
                <a:latin typeface="+mj-lt"/>
              </a:rPr>
              <a:t> année</a:t>
            </a:r>
          </a:p>
          <a:p>
            <a:pPr marL="788670"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Préciser les deux réponses précédentes</a:t>
            </a:r>
          </a:p>
          <a:p>
            <a:pPr marL="788670"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Parcours de formation (liste des formations prévues)</a:t>
            </a:r>
          </a:p>
          <a:p>
            <a:pPr marL="788670"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Objectifs de valorisation (publications, communications)</a:t>
            </a:r>
          </a:p>
          <a:p>
            <a:pPr marL="788670"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Ouverture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19327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85825"/>
            <a:ext cx="8469560" cy="936104"/>
          </a:xfrm>
        </p:spPr>
        <p:txBody>
          <a:bodyPr>
            <a:normAutofit fontScale="90000"/>
          </a:bodyPr>
          <a:lstStyle/>
          <a:p>
            <a:r>
              <a:rPr lang="fr-FR" sz="4700" dirty="0">
                <a:solidFill>
                  <a:schemeClr val="bg1"/>
                </a:solidFill>
              </a:rPr>
              <a:t>Comités de suivi individuel (CSI)</a:t>
            </a:r>
            <a:br>
              <a:rPr lang="fr-FR" sz="4700" dirty="0">
                <a:solidFill>
                  <a:schemeClr val="bg1"/>
                </a:solidFill>
              </a:rPr>
            </a:b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31640" y="1221929"/>
            <a:ext cx="7677472" cy="5472608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Chaque année </a:t>
            </a:r>
            <a:r>
              <a:rPr lang="fr-FR" sz="2000" b="1" dirty="0">
                <a:solidFill>
                  <a:schemeClr val="tx1"/>
                </a:solidFill>
              </a:rPr>
              <a:t>à partir de la 1</a:t>
            </a:r>
            <a:r>
              <a:rPr lang="fr-FR" sz="2000" b="1" baseline="30000" dirty="0">
                <a:solidFill>
                  <a:schemeClr val="tx1"/>
                </a:solidFill>
              </a:rPr>
              <a:t>ère</a:t>
            </a:r>
            <a:r>
              <a:rPr lang="fr-FR" sz="2000" b="1" dirty="0">
                <a:solidFill>
                  <a:schemeClr val="tx1"/>
                </a:solidFill>
              </a:rPr>
              <a:t> année </a:t>
            </a:r>
          </a:p>
          <a:p>
            <a:r>
              <a:rPr lang="fr-FR" sz="2000" dirty="0">
                <a:solidFill>
                  <a:schemeClr val="tx1"/>
                </a:solidFill>
              </a:rPr>
              <a:t>Organisé </a:t>
            </a:r>
            <a:r>
              <a:rPr lang="fr-FR" sz="2000" b="1" dirty="0">
                <a:solidFill>
                  <a:schemeClr val="tx1"/>
                </a:solidFill>
              </a:rPr>
              <a:t>en concertation avec sa/son </a:t>
            </a:r>
            <a:r>
              <a:rPr lang="fr-FR" sz="2000" b="1" dirty="0" err="1">
                <a:solidFill>
                  <a:schemeClr val="tx1"/>
                </a:solidFill>
              </a:rPr>
              <a:t>directeur·rice</a:t>
            </a:r>
            <a:r>
              <a:rPr lang="fr-FR" sz="2000" b="1" dirty="0">
                <a:solidFill>
                  <a:schemeClr val="tx1"/>
                </a:solidFill>
              </a:rPr>
              <a:t> de thèse </a:t>
            </a:r>
            <a:r>
              <a:rPr lang="fr-FR" sz="2000" dirty="0">
                <a:solidFill>
                  <a:schemeClr val="tx1"/>
                </a:solidFill>
              </a:rPr>
              <a:t>sous la houlette de l’unité de recherche (UR), ou laboratoire</a:t>
            </a:r>
          </a:p>
          <a:p>
            <a:r>
              <a:rPr lang="fr-FR" sz="2000" dirty="0">
                <a:solidFill>
                  <a:schemeClr val="tx1"/>
                </a:solidFill>
              </a:rPr>
              <a:t>Composé de </a:t>
            </a:r>
            <a:r>
              <a:rPr lang="fr-FR" sz="2000" b="1" dirty="0">
                <a:solidFill>
                  <a:schemeClr val="tx1"/>
                </a:solidFill>
              </a:rPr>
              <a:t>membres </a:t>
            </a:r>
            <a:r>
              <a:rPr lang="fr-FR" sz="2000" dirty="0">
                <a:solidFill>
                  <a:schemeClr val="tx1"/>
                </a:solidFill>
              </a:rPr>
              <a:t>qui demeurent les mêmes tout au long de la thèse</a:t>
            </a:r>
          </a:p>
          <a:p>
            <a:r>
              <a:rPr lang="fr-FR" sz="2000" dirty="0">
                <a:solidFill>
                  <a:schemeClr val="tx1"/>
                </a:solidFill>
              </a:rPr>
              <a:t>Le CSI peut avoir lieu en distanciel. </a:t>
            </a:r>
          </a:p>
          <a:p>
            <a:r>
              <a:rPr lang="fr-FR" sz="2000" dirty="0">
                <a:solidFill>
                  <a:schemeClr val="tx1"/>
                </a:solidFill>
              </a:rPr>
              <a:t>Il se tient </a:t>
            </a:r>
            <a:r>
              <a:rPr lang="fr-FR" sz="2000" b="1" dirty="0">
                <a:solidFill>
                  <a:schemeClr val="tx1"/>
                </a:solidFill>
              </a:rPr>
              <a:t>en juin-juillet </a:t>
            </a:r>
            <a:r>
              <a:rPr lang="fr-FR" sz="2000" dirty="0">
                <a:solidFill>
                  <a:schemeClr val="tx1"/>
                </a:solidFill>
              </a:rPr>
              <a:t>de l’année en cours.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Sa composition </a:t>
            </a:r>
            <a:r>
              <a:rPr lang="fr-FR" sz="2000" dirty="0">
                <a:solidFill>
                  <a:schemeClr val="tx1"/>
                </a:solidFill>
              </a:rPr>
              <a:t>devra être </a:t>
            </a:r>
            <a:r>
              <a:rPr lang="fr-FR" sz="2000" b="1" dirty="0">
                <a:solidFill>
                  <a:schemeClr val="tx1"/>
                </a:solidFill>
              </a:rPr>
              <a:t>remontée </a:t>
            </a:r>
            <a:r>
              <a:rPr lang="fr-FR" sz="2000" dirty="0">
                <a:solidFill>
                  <a:schemeClr val="tx1"/>
                </a:solidFill>
              </a:rPr>
              <a:t>aux directions des unités de recherche</a:t>
            </a:r>
            <a:r>
              <a:rPr lang="fr-FR" sz="2000" b="1" dirty="0">
                <a:solidFill>
                  <a:schemeClr val="tx1"/>
                </a:solidFill>
              </a:rPr>
              <a:t> pour début avril.</a:t>
            </a:r>
          </a:p>
        </p:txBody>
      </p:sp>
    </p:spTree>
    <p:extLst>
      <p:ext uri="{BB962C8B-B14F-4D97-AF65-F5344CB8AC3E}">
        <p14:creationId xmlns:p14="http://schemas.microsoft.com/office/powerpoint/2010/main" val="144188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561" y="260648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CSI… suite</a:t>
            </a:r>
            <a:r>
              <a:rPr lang="fr-FR" sz="48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/>
            </a:r>
            <a:br>
              <a:rPr lang="fr-FR" sz="4800" b="1" dirty="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43000" y="1124744"/>
            <a:ext cx="767747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Avant son CSI :</a:t>
            </a:r>
          </a:p>
          <a:p>
            <a:pPr lvl="0"/>
            <a:r>
              <a:rPr lang="fr-FR" b="1" dirty="0">
                <a:solidFill>
                  <a:schemeClr val="tx1"/>
                </a:solidFill>
              </a:rPr>
              <a:t>Renseigner le document de présentation </a:t>
            </a:r>
            <a:r>
              <a:rPr lang="fr-FR" dirty="0">
                <a:solidFill>
                  <a:schemeClr val="tx1"/>
                </a:solidFill>
              </a:rPr>
              <a:t>de ses travaux et </a:t>
            </a:r>
            <a:r>
              <a:rPr lang="fr-FR" b="1" dirty="0">
                <a:solidFill>
                  <a:schemeClr val="tx1"/>
                </a:solidFill>
              </a:rPr>
              <a:t>l’adresser aux membres du CSI au plus tard 10 jours avant </a:t>
            </a:r>
            <a:r>
              <a:rPr lang="fr-FR" dirty="0">
                <a:solidFill>
                  <a:schemeClr val="tx1"/>
                </a:solidFill>
              </a:rPr>
              <a:t>la date du CSI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 Il existe </a:t>
            </a:r>
            <a:r>
              <a:rPr 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un document spécifique pour chaque année de thèse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 et il est </a:t>
            </a:r>
            <a:r>
              <a:rPr lang="fr-FR" dirty="0">
                <a:solidFill>
                  <a:schemeClr val="tx1"/>
                </a:solidFill>
              </a:rPr>
              <a:t>téléchargeable sur le site d’ALLPH@ à la rubrique « CSI et valorisation de la thèse » : </a:t>
            </a:r>
            <a:r>
              <a:rPr lang="fr-FR" dirty="0">
                <a:solidFill>
                  <a:srgbClr val="A530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https://allpha.univ-tlse2.fr/accueil/csi-et-valorisation-de-la-these/comites-de-suivi-de-these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Le jour J, les entretiens sont organisés sous la forme de 3 étapes distinctes :</a:t>
            </a:r>
          </a:p>
          <a:p>
            <a:pPr lvl="0"/>
            <a:r>
              <a:rPr lang="fr-FR" b="1" dirty="0">
                <a:solidFill>
                  <a:schemeClr val="tx1"/>
                </a:solidFill>
              </a:rPr>
              <a:t>présentation de l’avancement des travaux et discussion</a:t>
            </a:r>
            <a:endParaRPr lang="fr-FR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entretien avec le doctorant ou la doctorante </a:t>
            </a:r>
            <a:r>
              <a:rPr lang="fr-FR" b="1" dirty="0">
                <a:solidFill>
                  <a:schemeClr val="tx1"/>
                </a:solidFill>
              </a:rPr>
              <a:t>sans la direction de thèse</a:t>
            </a:r>
            <a:r>
              <a:rPr lang="fr-FR" dirty="0">
                <a:solidFill>
                  <a:schemeClr val="tx1"/>
                </a:solidFill>
              </a:rPr>
              <a:t>,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entretien avec la direction de thèse </a:t>
            </a:r>
            <a:r>
              <a:rPr lang="fr-FR" b="1" dirty="0">
                <a:solidFill>
                  <a:schemeClr val="tx1"/>
                </a:solidFill>
              </a:rPr>
              <a:t>sans la/le </a:t>
            </a:r>
            <a:r>
              <a:rPr lang="fr-FR" b="1" dirty="0" err="1">
                <a:solidFill>
                  <a:schemeClr val="tx1"/>
                </a:solidFill>
              </a:rPr>
              <a:t>doctorant·e</a:t>
            </a:r>
            <a:r>
              <a:rPr lang="fr-FR" b="1" dirty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9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2C5AC6-E3A5-BEF2-B807-444BA8EC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300" dirty="0">
                <a:solidFill>
                  <a:schemeClr val="bg1"/>
                </a:solidFill>
              </a:rPr>
              <a:t>ENGAGEMENTS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2C1CC1-84CD-E9B6-C37F-0F7295EA08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2925350"/>
            <a:ext cx="6400800" cy="128089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Au</a:t>
            </a:r>
            <a:r>
              <a:rPr lang="fr-FR" dirty="0"/>
              <a:t> </a:t>
            </a:r>
            <a:r>
              <a:rPr lang="fr-FR" b="1" dirty="0">
                <a:solidFill>
                  <a:schemeClr val="tx1"/>
                </a:solidFill>
              </a:rPr>
              <a:t>commencement: LA CHARTE DU DOCTORAT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À la fin du parcours: LE SERMENT DES DOCTEURS </a:t>
            </a:r>
          </a:p>
        </p:txBody>
      </p:sp>
    </p:spTree>
    <p:extLst>
      <p:ext uri="{BB962C8B-B14F-4D97-AF65-F5344CB8AC3E}">
        <p14:creationId xmlns:p14="http://schemas.microsoft.com/office/powerpoint/2010/main" val="412839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864096"/>
          </a:xfrm>
        </p:spPr>
        <p:txBody>
          <a:bodyPr>
            <a:normAutofit/>
          </a:bodyPr>
          <a:lstStyle/>
          <a:p>
            <a:pPr algn="ctr"/>
            <a:r>
              <a:rPr lang="fr-FR" sz="4200" dirty="0">
                <a:solidFill>
                  <a:schemeClr val="bg1"/>
                </a:solidFill>
              </a:rPr>
              <a:t>Les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2132856"/>
            <a:ext cx="7128792" cy="4536504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A53010"/>
                </a:solidFill>
              </a:rPr>
              <a:t>Volume minimal </a:t>
            </a:r>
            <a:r>
              <a:rPr lang="fr-FR" sz="2400" dirty="0">
                <a:solidFill>
                  <a:schemeClr val="tx1"/>
                </a:solidFill>
              </a:rPr>
              <a:t>de formations à effectuer = </a:t>
            </a:r>
            <a:r>
              <a:rPr lang="fr-FR" sz="2400" b="1" dirty="0">
                <a:solidFill>
                  <a:srgbClr val="A53010"/>
                </a:solidFill>
              </a:rPr>
              <a:t>100 h</a:t>
            </a:r>
            <a:endParaRPr lang="fr-FR" sz="2400" dirty="0">
              <a:solidFill>
                <a:srgbClr val="A53010"/>
              </a:solidFill>
            </a:endParaRPr>
          </a:p>
          <a:p>
            <a:pPr marL="0" indent="0" algn="just">
              <a:buNone/>
            </a:pPr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</a:rPr>
              <a:t>La formation se divise en </a:t>
            </a:r>
            <a:r>
              <a:rPr lang="fr-FR" sz="2400" b="1" dirty="0">
                <a:solidFill>
                  <a:srgbClr val="A53010"/>
                </a:solidFill>
              </a:rPr>
              <a:t>deux parties complémentaires :</a:t>
            </a:r>
            <a:endParaRPr lang="fr-FR" sz="2400" dirty="0">
              <a:solidFill>
                <a:srgbClr val="A5301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tx1"/>
                </a:solidFill>
              </a:rPr>
              <a:t>Tronc commun (50 h)</a:t>
            </a:r>
            <a:r>
              <a:rPr lang="fr-FR" sz="2200" dirty="0">
                <a:solidFill>
                  <a:schemeClr val="tx1"/>
                </a:solidFill>
              </a:rPr>
              <a:t>,</a:t>
            </a:r>
            <a:r>
              <a:rPr lang="fr-FR" sz="2200" b="1" dirty="0">
                <a:solidFill>
                  <a:schemeClr val="tx1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à effectuer entre la 1</a:t>
            </a:r>
            <a:r>
              <a:rPr lang="fr-FR" sz="2200" baseline="30000" dirty="0">
                <a:solidFill>
                  <a:schemeClr val="tx1"/>
                </a:solidFill>
              </a:rPr>
              <a:t>ère</a:t>
            </a:r>
            <a:r>
              <a:rPr lang="fr-FR" sz="2200" dirty="0">
                <a:solidFill>
                  <a:schemeClr val="tx1"/>
                </a:solidFill>
              </a:rPr>
              <a:t> et la 3</a:t>
            </a:r>
            <a:r>
              <a:rPr lang="fr-FR" sz="2200" baseline="30000" dirty="0">
                <a:solidFill>
                  <a:schemeClr val="tx1"/>
                </a:solidFill>
              </a:rPr>
              <a:t>ème</a:t>
            </a:r>
            <a:r>
              <a:rPr lang="fr-FR" sz="2200" dirty="0">
                <a:solidFill>
                  <a:schemeClr val="tx1"/>
                </a:solidFill>
              </a:rPr>
              <a:t> année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tx1"/>
                </a:solidFill>
              </a:rPr>
              <a:t>Parcours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b="1" dirty="0">
                <a:solidFill>
                  <a:schemeClr val="tx1"/>
                </a:solidFill>
              </a:rPr>
              <a:t>(50 h)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30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44816" cy="864096"/>
          </a:xfrm>
        </p:spPr>
        <p:txBody>
          <a:bodyPr>
            <a:normAutofit/>
          </a:bodyPr>
          <a:lstStyle/>
          <a:p>
            <a:pPr algn="ctr"/>
            <a:r>
              <a:rPr lang="fr-FR" sz="4200" dirty="0">
                <a:solidFill>
                  <a:schemeClr val="bg1"/>
                </a:solidFill>
              </a:rPr>
              <a:t>Où les suivre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51720" y="1829983"/>
            <a:ext cx="6696744" cy="44793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dirty="0">
                <a:solidFill>
                  <a:srgbClr val="A53010"/>
                </a:solidFill>
              </a:rPr>
              <a:t>4 types de formations qui alimentent 3 catalogues :</a:t>
            </a:r>
          </a:p>
          <a:p>
            <a:pPr>
              <a:buNone/>
            </a:pPr>
            <a:endParaRPr lang="fr-FR" sz="1000" dirty="0"/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tx1"/>
                </a:solidFill>
              </a:rPr>
              <a:t>Les formations ALLPH@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tx1"/>
                </a:solidFill>
              </a:rPr>
              <a:t>Les formations mutualisées entre les 3 ED de l’UT2J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tx1"/>
                </a:solidFill>
              </a:rPr>
              <a:t>Les formations École des Docteurs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tx1"/>
                </a:solidFill>
              </a:rPr>
              <a:t>Les formations </a:t>
            </a:r>
            <a:r>
              <a:rPr lang="fr-FR" sz="2400" b="1" dirty="0">
                <a:solidFill>
                  <a:srgbClr val="A53010"/>
                </a:solidFill>
              </a:rPr>
              <a:t>hors catalogue </a:t>
            </a:r>
            <a:r>
              <a:rPr lang="fr-FR" sz="2400" dirty="0">
                <a:solidFill>
                  <a:schemeClr val="tx1"/>
                </a:solidFill>
              </a:rPr>
              <a:t>qui peuvent être suivies à l’extérieur de Toulouse (en France ou à l’étranger)</a:t>
            </a:r>
          </a:p>
        </p:txBody>
      </p:sp>
    </p:spTree>
    <p:extLst>
      <p:ext uri="{BB962C8B-B14F-4D97-AF65-F5344CB8AC3E}">
        <p14:creationId xmlns:p14="http://schemas.microsoft.com/office/powerpoint/2010/main" val="168149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912768" cy="720080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Comment s’inscrire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44936" y="1412776"/>
            <a:ext cx="69127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Aller sur le site d’ALLPH@, rubrique « Offre de formations »</a:t>
            </a:r>
          </a:p>
          <a:p>
            <a:r>
              <a:rPr lang="fr-FR" sz="2000" dirty="0">
                <a:solidFill>
                  <a:schemeClr val="tx1"/>
                </a:solidFill>
              </a:rPr>
              <a:t>Connexion à ADUM avec votre adresse mail et mot de passe</a:t>
            </a:r>
          </a:p>
          <a:p>
            <a:r>
              <a:rPr lang="fr-FR" sz="2000" dirty="0">
                <a:solidFill>
                  <a:schemeClr val="tx1"/>
                </a:solidFill>
              </a:rPr>
              <a:t>Choisir la formation que vous désirez suivre</a:t>
            </a:r>
          </a:p>
          <a:p>
            <a:r>
              <a:rPr lang="fr-FR" sz="2000" dirty="0">
                <a:solidFill>
                  <a:schemeClr val="tx1"/>
                </a:solidFill>
              </a:rPr>
              <a:t>S’inscrire (et retenir la date sur vos agendas)</a:t>
            </a:r>
          </a:p>
          <a:p>
            <a:r>
              <a:rPr lang="fr-FR" sz="2000" dirty="0">
                <a:solidFill>
                  <a:schemeClr val="tx1"/>
                </a:solidFill>
              </a:rPr>
              <a:t>Confirmation d’inscription.</a:t>
            </a:r>
          </a:p>
          <a:p>
            <a:pPr marL="0" indent="0">
              <a:buNone/>
            </a:pPr>
            <a:endParaRPr lang="fr-FR" sz="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00" b="1" u="sng" dirty="0">
              <a:solidFill>
                <a:srgbClr val="A53010"/>
              </a:solidFill>
            </a:endParaRPr>
          </a:p>
          <a:p>
            <a:pPr lvl="2">
              <a:buClr>
                <a:schemeClr val="bg1"/>
              </a:buClr>
              <a:buFont typeface="Century Gothic" panose="020B0502020202020204" pitchFamily="34" charset="0"/>
              <a:buChar char="►"/>
            </a:pPr>
            <a:r>
              <a:rPr lang="fr-FR" sz="2200" b="1" i="1" dirty="0">
                <a:solidFill>
                  <a:schemeClr val="bg1"/>
                </a:solidFill>
              </a:rPr>
              <a:t>Si vous </a:t>
            </a:r>
            <a:r>
              <a:rPr lang="fr-FR" sz="2000" b="1" i="1" dirty="0">
                <a:solidFill>
                  <a:schemeClr val="bg1"/>
                </a:solidFill>
              </a:rPr>
              <a:t>ne pouvez plus suivre la formation, vous devez impérativement vous désinscrire ou prévenir les gestionnaires, surtout lorsque les places sont limitées.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03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048" y="404664"/>
            <a:ext cx="8461448" cy="864096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Comment valider les formations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31640" y="1340768"/>
            <a:ext cx="7488832" cy="5184576"/>
          </a:xfrm>
        </p:spPr>
        <p:txBody>
          <a:bodyPr>
            <a:noAutofit/>
          </a:bodyPr>
          <a:lstStyle/>
          <a:p>
            <a:pPr algn="just"/>
            <a:r>
              <a:rPr lang="fr-FR" sz="2200" b="1" dirty="0">
                <a:solidFill>
                  <a:schemeClr val="tx1"/>
                </a:solidFill>
              </a:rPr>
              <a:t>Offre de formation ALLPH@, UT2J, EDT</a:t>
            </a:r>
            <a:endParaRPr lang="fr-FR" sz="22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signer la </a:t>
            </a:r>
            <a:r>
              <a:rPr lang="fr-FR" sz="2000" dirty="0">
                <a:solidFill>
                  <a:srgbClr val="A53010"/>
                </a:solidFill>
              </a:rPr>
              <a:t>feuille d’émargement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renvoyer le </a:t>
            </a:r>
            <a:r>
              <a:rPr lang="fr-FR" sz="2000" dirty="0">
                <a:solidFill>
                  <a:srgbClr val="A53010"/>
                </a:solidFill>
              </a:rPr>
              <a:t>questionnaire d’évaluation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validation par Mme Guiraud / les gestionnaires EDT</a:t>
            </a:r>
          </a:p>
          <a:p>
            <a:pPr marL="457200" lvl="1" indent="0" algn="just">
              <a:buNone/>
            </a:pPr>
            <a:r>
              <a:rPr lang="fr-FR" sz="3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>
                <a:solidFill>
                  <a:schemeClr val="tx1"/>
                </a:solidFill>
              </a:rPr>
              <a:t>Activités autres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Toujours demander une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A53010"/>
                </a:solidFill>
              </a:rPr>
              <a:t>attestation de présence (voir 	site pour le modèle ALLPH@)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Entrer demandes de validation dans compte ADUM 	(validation « formations hors-catalogue »)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A53010"/>
                </a:solidFill>
              </a:rPr>
              <a:t>Joindre l’attestation en PDF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Validation par Marie-Agnès </a:t>
            </a:r>
            <a:r>
              <a:rPr lang="fr-FR" sz="2000" dirty="0" err="1">
                <a:solidFill>
                  <a:schemeClr val="tx1"/>
                </a:solidFill>
              </a:rPr>
              <a:t>Palaisi</a:t>
            </a:r>
            <a:r>
              <a:rPr lang="fr-FR" sz="2000" dirty="0">
                <a:solidFill>
                  <a:schemeClr val="tx1"/>
                </a:solidFill>
              </a:rPr>
              <a:t> (confirmation de validation générée et envoyée automatiquement par ADUM) </a:t>
            </a:r>
          </a:p>
        </p:txBody>
      </p:sp>
    </p:spTree>
    <p:extLst>
      <p:ext uri="{BB962C8B-B14F-4D97-AF65-F5344CB8AC3E}">
        <p14:creationId xmlns:p14="http://schemas.microsoft.com/office/powerpoint/2010/main" val="154148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7859216" cy="5616624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fr-FR" sz="2200" dirty="0">
                <a:solidFill>
                  <a:schemeClr val="tx1"/>
                </a:solidFill>
              </a:rPr>
              <a:t>Quel que soit leur parcours, les doctorant.es valideront :</a:t>
            </a:r>
          </a:p>
          <a:p>
            <a:pPr>
              <a:buFontTx/>
              <a:buChar char="-"/>
            </a:pPr>
            <a:endParaRPr lang="fr-FR" sz="100" b="1" dirty="0">
              <a:solidFill>
                <a:srgbClr val="002060"/>
              </a:solidFill>
            </a:endParaRPr>
          </a:p>
          <a:p>
            <a:r>
              <a:rPr lang="fr-FR" sz="2200" b="1" dirty="0">
                <a:solidFill>
                  <a:srgbClr val="A53010"/>
                </a:solidFill>
              </a:rPr>
              <a:t>Cinq séminaires disciplinaires  et/ou interdisciplinaires </a:t>
            </a:r>
            <a:r>
              <a:rPr lang="fr-FR" sz="2200" dirty="0">
                <a:solidFill>
                  <a:schemeClr val="tx1"/>
                </a:solidFill>
              </a:rPr>
              <a:t>(2 au moins sur la liste des formations </a:t>
            </a:r>
            <a:r>
              <a:rPr lang="fr-FR" altLang="ja-JP" sz="2200" dirty="0">
                <a:solidFill>
                  <a:schemeClr val="tx1"/>
                </a:solidFill>
              </a:rPr>
              <a:t>ALLPH@ et 3 au choix) : 24 h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Doc-to-Me</a:t>
            </a:r>
            <a:r>
              <a:rPr lang="fr-FR" sz="2200" dirty="0">
                <a:solidFill>
                  <a:schemeClr val="tx1"/>
                </a:solidFill>
              </a:rPr>
              <a:t> au moins un au cours de la thèse : </a:t>
            </a: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</a:rPr>
              <a:t>2 h pour les auditeurs, 16 h pour les intervenant.es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Langue étrangère </a:t>
            </a:r>
            <a:r>
              <a:rPr lang="fr-FR" sz="2200" dirty="0">
                <a:solidFill>
                  <a:schemeClr val="tx1"/>
                </a:solidFill>
              </a:rPr>
              <a:t>de son choix (hors de la langue de discipline) : 10 h</a:t>
            </a:r>
          </a:p>
          <a:p>
            <a:r>
              <a:rPr lang="fr-FR" sz="2200" b="1" dirty="0" err="1">
                <a:solidFill>
                  <a:srgbClr val="A53010"/>
                </a:solidFill>
                <a:cs typeface="Arial"/>
              </a:rPr>
              <a:t>Méthodologie</a:t>
            </a:r>
            <a:r>
              <a:rPr lang="fr-FR" sz="2200" b="1" dirty="0">
                <a:solidFill>
                  <a:srgbClr val="A53010"/>
                </a:solidFill>
                <a:cs typeface="Arial"/>
              </a:rPr>
              <a:t> </a:t>
            </a:r>
            <a:r>
              <a:rPr lang="fr-FR" sz="2200" dirty="0">
                <a:solidFill>
                  <a:schemeClr val="tx1"/>
                </a:solidFill>
                <a:cs typeface="Arial"/>
              </a:rPr>
              <a:t>: </a:t>
            </a:r>
            <a:r>
              <a:rPr lang="fr-FR" sz="2200" dirty="0">
                <a:solidFill>
                  <a:schemeClr val="tx1"/>
                </a:solidFill>
                <a:ea typeface="ＭＳ Ｐゴシック" pitchFamily="34" charset="-128"/>
              </a:rPr>
              <a:t>« Trouver sa documentation »  </a:t>
            </a:r>
            <a:br>
              <a:rPr lang="fr-FR" sz="22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fr-FR" sz="2200" dirty="0">
                <a:solidFill>
                  <a:schemeClr val="tx1"/>
                </a:solidFill>
                <a:ea typeface="ＭＳ Ｐゴシック" pitchFamily="34" charset="-128"/>
              </a:rPr>
              <a:t>(en 1</a:t>
            </a:r>
            <a:r>
              <a:rPr lang="fr-FR" sz="2200" baseline="30000" dirty="0">
                <a:solidFill>
                  <a:schemeClr val="tx1"/>
                </a:solidFill>
                <a:ea typeface="ＭＳ Ｐゴシック" pitchFamily="34" charset="-128"/>
              </a:rPr>
              <a:t>ère</a:t>
            </a:r>
            <a:r>
              <a:rPr lang="fr-FR" sz="2200" dirty="0">
                <a:solidFill>
                  <a:schemeClr val="tx1"/>
                </a:solidFill>
                <a:ea typeface="ＭＳ Ｐゴシック" pitchFamily="34" charset="-128"/>
              </a:rPr>
              <a:t> année) : </a:t>
            </a:r>
            <a:r>
              <a:rPr lang="fr-FR" sz="2200" dirty="0">
                <a:solidFill>
                  <a:schemeClr val="tx1"/>
                </a:solidFill>
                <a:ea typeface="ＭＳ Ｐゴシック" pitchFamily="34" charset="-128"/>
                <a:cs typeface="Arial"/>
              </a:rPr>
              <a:t>6</a:t>
            </a:r>
            <a:r>
              <a:rPr lang="fr-FR" sz="2200" dirty="0">
                <a:solidFill>
                  <a:schemeClr val="tx1"/>
                </a:solidFill>
                <a:cs typeface="Arial"/>
              </a:rPr>
              <a:t> h et toute(s) formation(s) au choix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Formation à l’éthique et à l’intégrité scientifique :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6 h</a:t>
            </a:r>
          </a:p>
          <a:p>
            <a:pPr marL="0" indent="0">
              <a:buNone/>
            </a:pPr>
            <a:endParaRPr lang="fr-FR" sz="100" b="1" u="sng" dirty="0">
              <a:solidFill>
                <a:srgbClr val="A53010"/>
              </a:solidFill>
            </a:endParaRPr>
          </a:p>
          <a:p>
            <a:pPr lvl="2">
              <a:buClr>
                <a:schemeClr val="bg1"/>
              </a:buClr>
              <a:buFont typeface="Century Gothic" panose="020B0502020202020204" pitchFamily="34" charset="0"/>
              <a:buChar char="►"/>
            </a:pPr>
            <a:r>
              <a:rPr lang="fr-FR" sz="2200" b="1" dirty="0">
                <a:solidFill>
                  <a:schemeClr val="bg1"/>
                </a:solidFill>
              </a:rPr>
              <a:t> </a:t>
            </a:r>
            <a:r>
              <a:rPr lang="fr-FR" sz="2200" b="1" i="1" dirty="0">
                <a:solidFill>
                  <a:schemeClr val="bg1"/>
                </a:solidFill>
              </a:rPr>
              <a:t>Formations à valider dans le courant des deux premières années</a:t>
            </a:r>
          </a:p>
          <a:p>
            <a:pPr>
              <a:buFontTx/>
              <a:buChar char="-"/>
            </a:pPr>
            <a:endParaRPr lang="fr-FR" sz="28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E8EB302-375E-48EB-A4A0-382F4F38B78A}"/>
              </a:ext>
            </a:extLst>
          </p:cNvPr>
          <p:cNvSpPr txBox="1"/>
          <p:nvPr/>
        </p:nvSpPr>
        <p:spPr>
          <a:xfrm>
            <a:off x="1331640" y="188640"/>
            <a:ext cx="731001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Tronc commun (50 heures)</a:t>
            </a:r>
            <a:endParaRPr lang="de-DE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21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ogo-UT2J - Ecole Doctorale ALLPH@ (Arts, Lettres, Langues, Philosophie, Communication)">
            <a:extLst>
              <a:ext uri="{FF2B5EF4-FFF2-40B4-BE49-F238E27FC236}">
                <a16:creationId xmlns:a16="http://schemas.microsoft.com/office/drawing/2014/main" xmlns="" id="{1503C9DE-B002-4810-A107-8B36429D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145250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224D08F1-8D1D-4E75-91F3-191384BA9FB0}"/>
              </a:ext>
            </a:extLst>
          </p:cNvPr>
          <p:cNvSpPr txBox="1"/>
          <p:nvPr/>
        </p:nvSpPr>
        <p:spPr>
          <a:xfrm>
            <a:off x="2555777" y="836712"/>
            <a:ext cx="59046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A53010"/>
                </a:solidFill>
                <a:latin typeface="+mn-lt"/>
              </a:rPr>
              <a:t>ALLPH@</a:t>
            </a:r>
            <a:r>
              <a:rPr lang="fr-F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pour Arts, Lettres, Langues, Philosophie, Sciences de l’Information et de la Communication</a:t>
            </a:r>
          </a:p>
          <a:p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la structure administrative mais aussi pédagogique où suivre des formations,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où trouver </a:t>
            </a:r>
            <a:r>
              <a:rPr lang="fr-FR" sz="2400" dirty="0" err="1">
                <a:solidFill>
                  <a:schemeClr val="tx1"/>
                </a:solidFill>
              </a:rPr>
              <a:t>un·e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interlocuteur·rice</a:t>
            </a:r>
            <a:r>
              <a:rPr lang="fr-FR" sz="2400" dirty="0">
                <a:solidFill>
                  <a:schemeClr val="tx1"/>
                </a:solidFill>
              </a:rPr>
              <a:t> pour faire le point sur l’avancée de sa recherche, de son parcours de formation et de son insertion future.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l’occasion de rencontres interdisciplinaires très fructueuses.</a:t>
            </a:r>
            <a:r>
              <a:rPr lang="fr-FR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+mn-lt"/>
              </a:rPr>
            </a:br>
            <a:r>
              <a:rPr lang="fr-F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+mn-lt"/>
              </a:rPr>
            </a:br>
            <a:r>
              <a:rPr lang="fr-FR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+mn-lt"/>
              </a:rPr>
            </a:br>
            <a:r>
              <a:rPr lang="fr-FR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+mn-lt"/>
              </a:rPr>
            </a:br>
            <a:r>
              <a:rPr lang="fr-FR" sz="3200" dirty="0">
                <a:solidFill>
                  <a:schemeClr val="tx1"/>
                </a:solidFill>
                <a:latin typeface="+mn-lt"/>
              </a:rPr>
              <a:t>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7373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1268760"/>
            <a:ext cx="7200800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000" b="1" dirty="0">
                <a:solidFill>
                  <a:schemeClr val="tx1"/>
                </a:solidFill>
              </a:rPr>
              <a:t>4 grands séminaires méthodologiques et transversaux spécifiques à l’ED ALLPH@ (2 ans)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Epistémologie du processus créateur: pour des outils théoriques en recherche-création théâtrale et littéraire.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Enseignement des langues et cultures de spécialité dans les domaines des SHS et ALL: le cas des langues vernaculaires anciennes.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Théories féministes face aux gestes de créations cinématographiques : dynamiques, places, interactions, déplacements 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Développer la critique esthétique et politique de la littérature et des arts contre les (auto)censures sociales et morales en recherche et en pédagogie </a:t>
            </a:r>
          </a:p>
          <a:p>
            <a:pPr marL="0" lvl="0" indent="0">
              <a:buNone/>
            </a:pPr>
            <a:endParaRPr lang="fr-FR" sz="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fr-FR" sz="2000" b="1" dirty="0">
                <a:solidFill>
                  <a:schemeClr val="tx1"/>
                </a:solidFill>
              </a:rPr>
              <a:t>1 grand séminaire structurant ALLPH@ (4 ans)</a:t>
            </a:r>
            <a:endParaRPr lang="fr-FR" sz="2000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Recherche-création/ Création-recherche : l’inter-artistique, un étoilement des pratiques</a:t>
            </a:r>
            <a:endParaRPr lang="fr-FR" sz="2000" dirty="0">
              <a:solidFill>
                <a:srgbClr val="002060"/>
              </a:solidFill>
            </a:endParaRPr>
          </a:p>
          <a:p>
            <a:pPr algn="just"/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39FF150-47F3-4CFC-8F43-F119B27AFFC8}"/>
              </a:ext>
            </a:extLst>
          </p:cNvPr>
          <p:cNvSpPr txBox="1"/>
          <p:nvPr/>
        </p:nvSpPr>
        <p:spPr>
          <a:xfrm>
            <a:off x="827584" y="332656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accent2"/>
                </a:solidFill>
                <a:latin typeface="+mj-lt"/>
              </a:rPr>
              <a:t>Les formations ALLPH@</a:t>
            </a:r>
            <a:endParaRPr lang="de-DE" sz="3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99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1268759"/>
            <a:ext cx="6984776" cy="5180731"/>
          </a:xfrm>
        </p:spPr>
        <p:txBody>
          <a:bodyPr>
            <a:noAutofit/>
          </a:bodyPr>
          <a:lstStyle/>
          <a:p>
            <a:pPr algn="just"/>
            <a:endParaRPr lang="fr-FR" sz="1100" dirty="0">
              <a:solidFill>
                <a:srgbClr val="002060"/>
              </a:solidFill>
            </a:endParaRP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Rencontres mensuelles (jeudi 12h30-14h)</a:t>
            </a:r>
          </a:p>
          <a:p>
            <a:pPr marL="45720" indent="0" algn="just">
              <a:buNone/>
            </a:pPr>
            <a:endParaRPr lang="fr-FR" sz="100" dirty="0">
              <a:solidFill>
                <a:schemeClr val="tx1"/>
              </a:solidFill>
            </a:endParaRP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Principe (en 2</a:t>
            </a:r>
            <a:r>
              <a:rPr lang="fr-FR" sz="2200" baseline="30000" dirty="0">
                <a:solidFill>
                  <a:schemeClr val="tx1"/>
                </a:solidFill>
              </a:rPr>
              <a:t>e</a:t>
            </a:r>
            <a:r>
              <a:rPr lang="fr-FR" sz="2200" dirty="0">
                <a:solidFill>
                  <a:schemeClr val="tx1"/>
                </a:solidFill>
              </a:rPr>
              <a:t> et 3</a:t>
            </a:r>
            <a:r>
              <a:rPr lang="fr-FR" sz="2200" baseline="30000" dirty="0">
                <a:solidFill>
                  <a:schemeClr val="tx1"/>
                </a:solidFill>
              </a:rPr>
              <a:t>e</a:t>
            </a:r>
            <a:r>
              <a:rPr lang="fr-FR" sz="2200" dirty="0">
                <a:solidFill>
                  <a:schemeClr val="tx1"/>
                </a:solidFill>
              </a:rPr>
              <a:t> année pour présenter sa recherche, en n’importe quelle année comme auditeur ou auditrice)</a:t>
            </a:r>
            <a:endParaRPr lang="fr-FR" sz="1100" dirty="0">
              <a:solidFill>
                <a:schemeClr val="tx1"/>
              </a:solidFill>
            </a:endParaRP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7 séances chaque année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Thématiques indiquées sur ADUM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résumés envoyés aux inscrit.es quelques jours avant la séance</a:t>
            </a:r>
          </a:p>
          <a:p>
            <a:pPr marL="457200" lvl="1" indent="0" algn="just">
              <a:buNone/>
            </a:pPr>
            <a:endParaRPr lang="fr-FR" sz="5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fr-FR" sz="2000" b="1" u="sng" dirty="0">
                <a:solidFill>
                  <a:schemeClr val="accent1"/>
                </a:solidFill>
              </a:rPr>
              <a:t>Dates </a:t>
            </a:r>
            <a:r>
              <a:rPr lang="fr-FR" sz="2000" b="1" dirty="0">
                <a:solidFill>
                  <a:schemeClr val="accent1"/>
                </a:solidFill>
              </a:rPr>
              <a:t>: </a:t>
            </a:r>
          </a:p>
          <a:p>
            <a:pPr marL="457200" lvl="1" indent="0" algn="just">
              <a:buNone/>
            </a:pPr>
            <a:r>
              <a:rPr lang="fr-FR" sz="2000" b="1" dirty="0">
                <a:solidFill>
                  <a:schemeClr val="accent1"/>
                </a:solidFill>
              </a:rPr>
              <a:t>14 novembre 2024, 12 décembre, 16 janvier 2025, 6 février, 28 mars, 24 avril, 22 mai 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F7631B2-0012-4A50-AC06-2FC45A760039}"/>
              </a:ext>
            </a:extLst>
          </p:cNvPr>
          <p:cNvSpPr txBox="1"/>
          <p:nvPr/>
        </p:nvSpPr>
        <p:spPr>
          <a:xfrm>
            <a:off x="2483768" y="4085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Doc-to-Me</a:t>
            </a:r>
            <a:endParaRPr lang="de-DE" sz="3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872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51720" y="1484784"/>
            <a:ext cx="6616824" cy="4968552"/>
          </a:xfrm>
        </p:spPr>
        <p:txBody>
          <a:bodyPr>
            <a:normAutofit fontScale="92500" lnSpcReduction="20000"/>
          </a:bodyPr>
          <a:lstStyle/>
          <a:p>
            <a:r>
              <a:rPr lang="fr-FR" sz="2200" b="1" dirty="0">
                <a:solidFill>
                  <a:srgbClr val="A53010"/>
                </a:solidFill>
              </a:rPr>
              <a:t>Pour la thèse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ateliers de formation aux ressources documentaires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formation sur différents champs disciplinaires (la recherche en création, les études genre, littéraires, cinématographiques, les langues)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Pour l’accompagnement à la recherche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publier un article scientifique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Pour l’après-thèse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simulations de soutenances 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d’entretiens de recrutement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formation « Le CNU, la qualification, mode d’emploi »</a:t>
            </a:r>
          </a:p>
          <a:p>
            <a:endParaRPr lang="fr-FR" sz="22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18F815AA-B5A6-410F-92C1-3B4C0A35679C}"/>
              </a:ext>
            </a:extLst>
          </p:cNvPr>
          <p:cNvSpPr txBox="1"/>
          <p:nvPr/>
        </p:nvSpPr>
        <p:spPr>
          <a:xfrm>
            <a:off x="1043608" y="332656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accent2"/>
                </a:solidFill>
                <a:latin typeface="Trebuchet MS" panose="020B0603020202020204" pitchFamily="34" charset="0"/>
                <a:ea typeface="+mn-ea"/>
                <a:cs typeface="+mn-cs"/>
              </a:rPr>
              <a:t>Méthodologie</a:t>
            </a:r>
            <a:endParaRPr lang="de-DE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03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07704" y="1284412"/>
            <a:ext cx="6912768" cy="5328592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50 heures restantes à déterminer en fonction du parcours choisi</a:t>
            </a:r>
          </a:p>
          <a:p>
            <a:pPr marL="0" indent="0">
              <a:buNone/>
            </a:pPr>
            <a:r>
              <a:rPr lang="fr-FR" sz="3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Pour des conseils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sur les parcours voir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+mj-lt"/>
              </a:rPr>
              <a:t>le PDF « Parcours doctoraux ALLPH@ » sur le site de l’ED, page « Offre de formation »</a:t>
            </a:r>
          </a:p>
          <a:p>
            <a:pPr lvl="1">
              <a:buNone/>
            </a:pPr>
            <a:r>
              <a:rPr lang="fr-FR" dirty="0">
                <a:solidFill>
                  <a:srgbClr val="C00000"/>
                </a:solidFill>
                <a:latin typeface="+mj-lt"/>
              </a:rPr>
              <a:t>     </a:t>
            </a:r>
            <a:r>
              <a:rPr lang="fr-FR" sz="1800" b="1" dirty="0">
                <a:solidFill>
                  <a:srgbClr val="A5301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https://allpha.univ-tlse2.fr/accueil/formations/formations-dans-le-cadre-de-la-these</a:t>
            </a:r>
            <a:endParaRPr lang="fr-FR" sz="1800" b="1" dirty="0">
              <a:solidFill>
                <a:srgbClr val="A53010"/>
              </a:solidFill>
              <a:latin typeface="+mj-lt"/>
            </a:endParaRPr>
          </a:p>
          <a:p>
            <a:endParaRPr lang="fr-FR" sz="500" dirty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+mj-lt"/>
              </a:rPr>
              <a:t>le site de l’EDT pour des suggestions de parcours proposés</a:t>
            </a:r>
          </a:p>
          <a:p>
            <a:pPr marL="0" indent="0">
              <a:buNone/>
            </a:pPr>
            <a:endParaRPr lang="fr-FR" sz="100" b="1" u="sng" dirty="0">
              <a:solidFill>
                <a:srgbClr val="A5301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4F09F549-02E3-4EAA-A6E2-C08CAF0169C2}"/>
              </a:ext>
            </a:extLst>
          </p:cNvPr>
          <p:cNvSpPr txBox="1"/>
          <p:nvPr/>
        </p:nvSpPr>
        <p:spPr>
          <a:xfrm>
            <a:off x="1043608" y="260648"/>
            <a:ext cx="7560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200" dirty="0">
                <a:solidFill>
                  <a:schemeClr val="bg1"/>
                </a:solidFill>
                <a:latin typeface="+mj-lt"/>
              </a:rPr>
              <a:t>Parcours personnalisé (50 h)</a:t>
            </a:r>
            <a:endParaRPr lang="de-DE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112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08912" cy="874044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Les parcours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91680" y="1628800"/>
            <a:ext cx="7056784" cy="4752528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solidFill>
                  <a:schemeClr val="tx1"/>
                </a:solidFill>
              </a:rPr>
              <a:t>Les doctorant.es sont encouragé.es à </a:t>
            </a:r>
            <a:r>
              <a:rPr lang="fr-FR" sz="2400" b="1" dirty="0">
                <a:solidFill>
                  <a:schemeClr val="tx1"/>
                </a:solidFill>
              </a:rPr>
              <a:t>définir leur projet professionnel </a:t>
            </a:r>
            <a:r>
              <a:rPr lang="fr-FR" altLang="ja-JP" sz="2400" dirty="0">
                <a:solidFill>
                  <a:schemeClr val="tx1"/>
                </a:solidFill>
              </a:rPr>
              <a:t>pour choisir un parcours. </a:t>
            </a:r>
          </a:p>
          <a:p>
            <a:pPr marL="0" indent="0" algn="just">
              <a:buNone/>
            </a:pPr>
            <a:endParaRPr lang="fr-FR" altLang="ja-JP" sz="2400" dirty="0">
              <a:solidFill>
                <a:schemeClr val="tx1"/>
              </a:solidFill>
            </a:endParaRPr>
          </a:p>
          <a:p>
            <a:pPr algn="just"/>
            <a:r>
              <a:rPr lang="fr-FR" altLang="ja-JP" sz="2400" dirty="0">
                <a:solidFill>
                  <a:schemeClr val="tx1"/>
                </a:solidFill>
              </a:rPr>
              <a:t>Le parcours doit </a:t>
            </a:r>
            <a:r>
              <a:rPr lang="fr-FR" altLang="ja-JP" sz="2400" b="1" dirty="0">
                <a:solidFill>
                  <a:schemeClr val="tx1"/>
                </a:solidFill>
              </a:rPr>
              <a:t>correspondre au choix d’insertion professionnelle </a:t>
            </a:r>
            <a:r>
              <a:rPr lang="fr-FR" altLang="ja-JP" sz="2400" dirty="0">
                <a:solidFill>
                  <a:schemeClr val="tx1"/>
                </a:solidFill>
              </a:rPr>
              <a:t>qu’</a:t>
            </a:r>
            <a:r>
              <a:rPr lang="fr-FR" altLang="ja-JP" sz="2400" dirty="0" err="1">
                <a:solidFill>
                  <a:schemeClr val="tx1"/>
                </a:solidFill>
              </a:rPr>
              <a:t>iels</a:t>
            </a:r>
            <a:r>
              <a:rPr lang="fr-FR" altLang="ja-JP" sz="2400" dirty="0">
                <a:solidFill>
                  <a:schemeClr val="tx1"/>
                </a:solidFill>
              </a:rPr>
              <a:t> envisagent.</a:t>
            </a:r>
          </a:p>
          <a:p>
            <a:pPr algn="just"/>
            <a:endParaRPr lang="fr-FR" altLang="ja-JP" sz="2400" dirty="0">
              <a:solidFill>
                <a:schemeClr val="tx1"/>
              </a:solidFill>
            </a:endParaRPr>
          </a:p>
          <a:p>
            <a:pPr algn="just"/>
            <a:r>
              <a:rPr lang="fr-FR" altLang="ja-JP" sz="2400" dirty="0">
                <a:solidFill>
                  <a:schemeClr val="tx1"/>
                </a:solidFill>
              </a:rPr>
              <a:t>Ce parcours sert à mettre en place la</a:t>
            </a:r>
            <a:r>
              <a:rPr lang="fr-FR" altLang="ja-JP" sz="2400" b="1" dirty="0">
                <a:solidFill>
                  <a:schemeClr val="tx1"/>
                </a:solidFill>
              </a:rPr>
              <a:t> convention Individuelle de formation (CIF) </a:t>
            </a:r>
            <a:r>
              <a:rPr lang="fr-FR" altLang="ja-JP" sz="2400" dirty="0">
                <a:solidFill>
                  <a:schemeClr val="tx1"/>
                </a:solidFill>
              </a:rPr>
              <a:t>en accord avec la direction de thèse.</a:t>
            </a:r>
          </a:p>
          <a:p>
            <a:pPr algn="just"/>
            <a:endParaRPr lang="fr-FR" altLang="ja-JP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83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04856" cy="936104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7 parcours possibles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75656" y="1412776"/>
            <a:ext cx="7488832" cy="5112568"/>
          </a:xfrm>
        </p:spPr>
        <p:txBody>
          <a:bodyPr>
            <a:noAutofit/>
          </a:bodyPr>
          <a:lstStyle/>
          <a:p>
            <a:endParaRPr lang="fr-FR" sz="700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1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Métiers de l’E</a:t>
            </a:r>
            <a:r>
              <a:rPr lang="fr-FR" altLang="ja-JP" sz="2200" dirty="0">
                <a:solidFill>
                  <a:schemeClr val="tx1"/>
                </a:solidFill>
                <a:latin typeface="+mj-lt"/>
              </a:rPr>
              <a:t>nseignement supérieur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2</a:t>
            </a:r>
            <a:r>
              <a:rPr lang="fr-FR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Métiers Recherche, Développement, 				  Expertise </a:t>
            </a:r>
            <a:endParaRPr lang="fr-FR" sz="22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3</a:t>
            </a:r>
            <a:r>
              <a:rPr lang="fr-FR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Carrières internationales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4</a:t>
            </a:r>
            <a:r>
              <a:rPr lang="fr-FR" sz="2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Connaissance de l’</a:t>
            </a:r>
            <a:r>
              <a:rPr lang="fr-FR" altLang="ja-JP" sz="2200" dirty="0">
                <a:solidFill>
                  <a:schemeClr val="tx1"/>
                </a:solidFill>
                <a:latin typeface="+mj-lt"/>
              </a:rPr>
              <a:t>entreprise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5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Recherche-création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6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Recherche-édition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7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Recherche-traduction</a:t>
            </a:r>
          </a:p>
        </p:txBody>
      </p:sp>
    </p:spTree>
    <p:extLst>
      <p:ext uri="{BB962C8B-B14F-4D97-AF65-F5344CB8AC3E}">
        <p14:creationId xmlns:p14="http://schemas.microsoft.com/office/powerpoint/2010/main" val="2798754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424936" cy="936104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À quoi servent ces parcours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19672" y="1916832"/>
            <a:ext cx="6984776" cy="4536504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choisir, dans la large offre de formation, les formations les plus adaptées au parcours professionnel envisagé</a:t>
            </a:r>
          </a:p>
          <a:p>
            <a:pPr algn="just"/>
            <a:endParaRPr lang="fr-FR" sz="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optimiser l’obligation de suivre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au moins 100 h de formation doctorale tout au long de la thèse,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et de préférence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dans les 2 premières années de son parcours doctoral</a:t>
            </a:r>
          </a:p>
          <a:p>
            <a:pPr marL="0" indent="0" algn="just">
              <a:buNone/>
            </a:pPr>
            <a:endParaRPr lang="fr-FR" sz="8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avoir les outils et les compétences qui aideront </a:t>
            </a:r>
            <a:r>
              <a:rPr lang="fr-FR" sz="2400" dirty="0">
                <a:solidFill>
                  <a:schemeClr val="tx1"/>
                </a:solidFill>
              </a:rPr>
              <a:t>à l’insertion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74399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09835"/>
            <a:ext cx="7632848" cy="1440160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Le choix d’un parcours a-t-il une valeur contractuelle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91680" y="1916832"/>
            <a:ext cx="6912768" cy="4392489"/>
          </a:xfrm>
        </p:spPr>
        <p:txBody>
          <a:bodyPr>
            <a:normAutofit/>
          </a:bodyPr>
          <a:lstStyle/>
          <a:p>
            <a:pPr algn="just"/>
            <a:r>
              <a:rPr lang="fr-FR" sz="2200" dirty="0">
                <a:solidFill>
                  <a:schemeClr val="tx1"/>
                </a:solidFill>
              </a:rPr>
              <a:t>Le choix du parcours est une aide à la sélection des formations suivies.</a:t>
            </a:r>
          </a:p>
          <a:p>
            <a:pPr marL="0" indent="0" algn="just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Les doctorant.es </a:t>
            </a:r>
            <a:r>
              <a:rPr lang="fr-FR" sz="2200" b="1" dirty="0">
                <a:solidFill>
                  <a:schemeClr val="tx1"/>
                </a:solidFill>
              </a:rPr>
              <a:t>peuvent changer d’avis </a:t>
            </a:r>
            <a:r>
              <a:rPr lang="fr-FR" sz="2200" dirty="0">
                <a:solidFill>
                  <a:schemeClr val="tx1"/>
                </a:solidFill>
              </a:rPr>
              <a:t>sur leur devenir professionnel en cours de thèse. Il est alors conseillé de </a:t>
            </a:r>
            <a:r>
              <a:rPr lang="fr-FR" sz="2200" b="1" dirty="0">
                <a:solidFill>
                  <a:schemeClr val="tx1"/>
                </a:solidFill>
              </a:rPr>
              <a:t>réorienter le choix des formations</a:t>
            </a:r>
            <a:r>
              <a:rPr lang="fr-FR" sz="22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Les doctorant.es peuvent choisir de suivre des </a:t>
            </a:r>
            <a:r>
              <a:rPr lang="fr-FR" sz="2200" b="1" dirty="0">
                <a:solidFill>
                  <a:schemeClr val="tx1"/>
                </a:solidFill>
              </a:rPr>
              <a:t>formations hors-parcours </a:t>
            </a:r>
            <a:r>
              <a:rPr lang="fr-FR" sz="2200" dirty="0">
                <a:solidFill>
                  <a:schemeClr val="tx1"/>
                </a:solidFill>
              </a:rPr>
              <a:t>pour élargir leur connaissance des outils professionnels qui accompagnent la thèse.</a:t>
            </a:r>
          </a:p>
        </p:txBody>
      </p:sp>
    </p:spTree>
    <p:extLst>
      <p:ext uri="{BB962C8B-B14F-4D97-AF65-F5344CB8AC3E}">
        <p14:creationId xmlns:p14="http://schemas.microsoft.com/office/powerpoint/2010/main" val="328395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43123" y="1454056"/>
            <a:ext cx="7600877" cy="5387151"/>
          </a:xfrm>
        </p:spPr>
        <p:txBody>
          <a:bodyPr>
            <a:normAutofit fontScale="92500" lnSpcReduction="10000"/>
          </a:bodyPr>
          <a:lstStyle/>
          <a:p>
            <a:r>
              <a:rPr lang="fr-FR" sz="2200" b="1" dirty="0">
                <a:solidFill>
                  <a:srgbClr val="A53010"/>
                </a:solidFill>
              </a:rPr>
              <a:t>Scientifique/Interdisciplinarité</a:t>
            </a:r>
            <a:r>
              <a:rPr lang="fr-FR" sz="2400" b="1" dirty="0">
                <a:solidFill>
                  <a:srgbClr val="C00000"/>
                </a:solidFill>
              </a:rPr>
              <a:t/>
            </a:r>
            <a:br>
              <a:rPr lang="fr-FR" sz="2400" b="1" dirty="0">
                <a:solidFill>
                  <a:srgbClr val="C00000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Rentrée scientifique des 3 ED (grande conférence), Diversité des publics étudiants et cours universellement accessibles.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Six bonnes raisons de s’intéresser à la valorisation de la recherche en SHS… </a:t>
            </a:r>
            <a:r>
              <a:rPr lang="fr-FR" sz="1800" b="1" i="1" dirty="0">
                <a:solidFill>
                  <a:schemeClr val="bg1"/>
                </a:solidFill>
                <a:sym typeface="Wingdings" panose="05000000000000000000" pitchFamily="2" charset="2"/>
              </a:rPr>
              <a:t>NE</a:t>
            </a:r>
            <a:r>
              <a:rPr lang="fr-FR" sz="1800" b="1" i="1" dirty="0">
                <a:solidFill>
                  <a:schemeClr val="bg1"/>
                </a:solidFill>
              </a:rPr>
              <a:t>W:</a:t>
            </a:r>
            <a:r>
              <a:rPr lang="fr-FR" sz="1800" b="1" dirty="0">
                <a:solidFill>
                  <a:schemeClr val="bg1"/>
                </a:solidFill>
              </a:rPr>
              <a:t> </a:t>
            </a:r>
            <a:r>
              <a:rPr lang="fr-FR" sz="1800" b="1" dirty="0">
                <a:solidFill>
                  <a:schemeClr val="tx1"/>
                </a:solidFill>
              </a:rPr>
              <a:t>Science et Société.</a:t>
            </a:r>
            <a:endParaRPr lang="fr-FR" sz="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Méthodologie </a:t>
            </a:r>
            <a:r>
              <a:rPr lang="fr-FR" sz="2400" b="1" dirty="0">
                <a:solidFill>
                  <a:srgbClr val="C00000"/>
                </a:solidFill>
              </a:rPr>
              <a:t/>
            </a:r>
            <a:br>
              <a:rPr lang="fr-FR" sz="2400" b="1" dirty="0">
                <a:solidFill>
                  <a:srgbClr val="C00000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Outils informatiques, communication scientifique, posters, blogs, financements, plagiat, recrutement de participant.es pour enquêtes et expériences</a:t>
            </a:r>
          </a:p>
          <a:p>
            <a:pPr marL="0" indent="0">
              <a:buNone/>
            </a:pPr>
            <a:r>
              <a:rPr lang="fr-FR" sz="1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Poursuite de carrière </a:t>
            </a:r>
            <a:r>
              <a:rPr lang="fr-FR" sz="2400" b="1" dirty="0">
                <a:solidFill>
                  <a:schemeClr val="tx1"/>
                </a:solidFill>
              </a:rPr>
              <a:t/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Métiers de la recherche, CIFRE</a:t>
            </a:r>
          </a:p>
          <a:p>
            <a:pPr marL="0" indent="0">
              <a:buNone/>
            </a:pPr>
            <a:r>
              <a:rPr lang="fr-FR" sz="1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Les politiques éditoriales</a:t>
            </a:r>
          </a:p>
          <a:p>
            <a:r>
              <a:rPr lang="fr-FR" sz="2200" b="1" i="1" dirty="0">
                <a:solidFill>
                  <a:schemeClr val="bg1"/>
                </a:solidFill>
                <a:sym typeface="Wingdings" panose="05000000000000000000" pitchFamily="2" charset="2"/>
              </a:rPr>
              <a:t>N</a:t>
            </a:r>
            <a:r>
              <a:rPr lang="fr-FR" sz="2200" b="1" i="1" dirty="0">
                <a:solidFill>
                  <a:schemeClr val="bg1"/>
                </a:solidFill>
              </a:rPr>
              <a:t>EW: </a:t>
            </a:r>
            <a:r>
              <a:rPr lang="fr-FR" sz="2200" b="1" dirty="0">
                <a:solidFill>
                  <a:srgbClr val="A53010"/>
                </a:solidFill>
              </a:rPr>
              <a:t>Allemand, anglais, italien et français langues étrangères appliquées à la rédaction de thèse ou d’articles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1CA2E054-CDA2-496C-A84D-4D41A2F92B6E}"/>
              </a:ext>
            </a:extLst>
          </p:cNvPr>
          <p:cNvSpPr txBox="1"/>
          <p:nvPr/>
        </p:nvSpPr>
        <p:spPr>
          <a:xfrm>
            <a:off x="395536" y="116632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+mj-lt"/>
              </a:rPr>
              <a:t>ALLPH@/CLESCO/TESC</a:t>
            </a:r>
            <a:br>
              <a:rPr lang="fr-FR" sz="3600" dirty="0">
                <a:solidFill>
                  <a:schemeClr val="bg1"/>
                </a:solidFill>
                <a:latin typeface="+mj-lt"/>
              </a:rPr>
            </a:br>
            <a:r>
              <a:rPr lang="fr-FR" sz="3600" dirty="0">
                <a:solidFill>
                  <a:schemeClr val="bg1"/>
                </a:solidFill>
                <a:latin typeface="+mj-lt"/>
              </a:rPr>
              <a:t>Les formations mutualisées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1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273DB454-CAC5-6744-9226-924F8ADA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065" y="188640"/>
            <a:ext cx="5400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Le Portfolio</a:t>
            </a:r>
            <a:r>
              <a:rPr lang="fr-FR" sz="3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3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4ECB629-881C-1842-9FFC-AB4ADB483F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0800000" flipV="1">
            <a:off x="1676335" y="1067247"/>
            <a:ext cx="7308812" cy="56612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100" dirty="0">
                <a:solidFill>
                  <a:schemeClr val="tx1"/>
                </a:solidFill>
              </a:rPr>
              <a:t>Un point sur les compétences</a:t>
            </a:r>
          </a:p>
          <a:p>
            <a:pPr>
              <a:spcBef>
                <a:spcPts val="0"/>
              </a:spcBef>
            </a:pPr>
            <a:r>
              <a:rPr lang="fr-FR" sz="2100" dirty="0">
                <a:solidFill>
                  <a:schemeClr val="tx1"/>
                </a:solidFill>
              </a:rPr>
              <a:t>Sert pour l’insertion professionnelle</a:t>
            </a:r>
          </a:p>
          <a:p>
            <a:pPr marL="45720" indent="0">
              <a:buNone/>
            </a:pPr>
            <a:endParaRPr lang="fr-FR" sz="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100" b="1" dirty="0">
                <a:solidFill>
                  <a:schemeClr val="tx1"/>
                </a:solidFill>
              </a:rPr>
              <a:t>Le Portfolio d’ADUM 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2000" dirty="0">
                <a:solidFill>
                  <a:schemeClr val="tx1"/>
                </a:solidFill>
              </a:rPr>
              <a:t>Les formations importées dans 10 rubriques 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Scientifique, Développement personnel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Poursuite de Carrière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Entreprenariat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Pratiques pédagogiques pour l’université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Méthodologie de la thèse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recherche documentaire et publication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International/Langues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Diffusion des Savoirs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Interdisciplinarité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Éthique et intégrité scientifique</a:t>
            </a:r>
          </a:p>
          <a:p>
            <a:pPr marL="45720" indent="0">
              <a:buNone/>
            </a:pPr>
            <a:endParaRPr lang="fr-FR" sz="100" dirty="0">
              <a:solidFill>
                <a:schemeClr val="tx1"/>
              </a:solidFill>
            </a:endParaRPr>
          </a:p>
          <a:p>
            <a:r>
              <a:rPr lang="fr-FR" sz="2100" dirty="0">
                <a:solidFill>
                  <a:schemeClr val="tx1"/>
                </a:solidFill>
              </a:rPr>
              <a:t>Le reste des informations (rôle du doctorant)</a:t>
            </a:r>
          </a:p>
          <a:p>
            <a:pPr marL="0" indent="0">
              <a:buNone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4767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331894"/>
            <a:ext cx="6696744" cy="864096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ALLPH@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07704" y="1340768"/>
            <a:ext cx="6696744" cy="5121159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C’est de l’humain ! 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Un peu moins de </a:t>
            </a:r>
            <a:r>
              <a:rPr lang="fr-FR" sz="2800" dirty="0">
                <a:solidFill>
                  <a:srgbClr val="A53010"/>
                </a:solidFill>
              </a:rPr>
              <a:t>400 doctorant.es </a:t>
            </a:r>
            <a:r>
              <a:rPr lang="fr-FR" sz="2800" dirty="0">
                <a:solidFill>
                  <a:schemeClr val="tx1"/>
                </a:solidFill>
              </a:rPr>
              <a:t>et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rgbClr val="A53010"/>
                </a:solidFill>
              </a:rPr>
              <a:t>267 encadrant.es </a:t>
            </a:r>
            <a:r>
              <a:rPr lang="fr-FR" sz="2800" dirty="0">
                <a:solidFill>
                  <a:schemeClr val="tx1"/>
                </a:solidFill>
              </a:rPr>
              <a:t>sur trois sites de l’Université de Toulouse (UT2J, UPS et UTC) 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De 30 à 40 </a:t>
            </a:r>
            <a:r>
              <a:rPr lang="fr-FR" sz="2800" dirty="0" err="1">
                <a:solidFill>
                  <a:schemeClr val="tx1"/>
                </a:solidFill>
              </a:rPr>
              <a:t>doctorant·es</a:t>
            </a:r>
            <a:r>
              <a:rPr lang="fr-FR" sz="2800" dirty="0">
                <a:solidFill>
                  <a:schemeClr val="tx1"/>
                </a:solidFill>
              </a:rPr>
              <a:t> qui soutiennent leur thèse chaque année</a:t>
            </a:r>
          </a:p>
          <a:p>
            <a:pPr marL="0" indent="0">
              <a:buNone/>
            </a:pPr>
            <a:endParaRPr lang="fr-FR" sz="9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fr-FR" sz="2800" dirty="0">
                <a:solidFill>
                  <a:srgbClr val="A53010"/>
                </a:solidFill>
              </a:rPr>
              <a:t>12 équipes de recherche</a:t>
            </a:r>
            <a:r>
              <a:rPr lang="fr-FR" sz="2800" dirty="0">
                <a:solidFill>
                  <a:schemeClr val="tx1"/>
                </a:solidFill>
              </a:rPr>
              <a:t>, et des </a:t>
            </a:r>
            <a:r>
              <a:rPr lang="fr-FR" sz="2800" dirty="0" err="1">
                <a:solidFill>
                  <a:schemeClr val="tx1"/>
                </a:solidFill>
              </a:rPr>
              <a:t>chercheur·es</a:t>
            </a:r>
            <a:r>
              <a:rPr lang="fr-FR" sz="2800" dirty="0">
                <a:solidFill>
                  <a:schemeClr val="tx1"/>
                </a:solidFill>
              </a:rPr>
              <a:t> d’autres équipes (FRAMESPA, EFTS) rattaché.es à ALLPH@</a:t>
            </a:r>
          </a:p>
          <a:p>
            <a:pPr marL="0" indent="0"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L’une des trois Écoles doctorales de l’UT2J avec CLESCO (Comportement, Langage, éducation, socialisation, cognition) et TESC (Temps, espaces, sociétés, cultures)</a:t>
            </a:r>
            <a:endParaRPr lang="fr-FR" sz="28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974178"/>
          </a:xfrm>
        </p:spPr>
        <p:txBody>
          <a:bodyPr>
            <a:noAutofit/>
          </a:bodyPr>
          <a:lstStyle/>
          <a:p>
            <a:pPr algn="ctr"/>
            <a:r>
              <a:rPr lang="fr-FR" sz="4900" b="1" dirty="0">
                <a:solidFill>
                  <a:schemeClr val="bg1"/>
                </a:solidFill>
              </a:rPr>
              <a:t>Votre environnement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47664" y="1333524"/>
            <a:ext cx="6929565" cy="490378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200" b="1" dirty="0">
                <a:solidFill>
                  <a:srgbClr val="A53010"/>
                </a:solidFill>
              </a:rPr>
              <a:t>La/le </a:t>
            </a:r>
            <a:r>
              <a:rPr lang="fr-FR" sz="2200" b="1" dirty="0" err="1">
                <a:solidFill>
                  <a:srgbClr val="A53010"/>
                </a:solidFill>
              </a:rPr>
              <a:t>directeur·rice</a:t>
            </a:r>
            <a:r>
              <a:rPr lang="fr-FR" sz="2200" b="1" dirty="0">
                <a:solidFill>
                  <a:srgbClr val="A53010"/>
                </a:solidFill>
              </a:rPr>
              <a:t> : </a:t>
            </a:r>
            <a:r>
              <a:rPr lang="fr-FR" sz="2000" dirty="0" err="1">
                <a:solidFill>
                  <a:schemeClr val="tx1"/>
                </a:solidFill>
              </a:rPr>
              <a:t>interlocuteur·rices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privilégié·es</a:t>
            </a:r>
            <a:r>
              <a:rPr lang="fr-FR" sz="2000" dirty="0">
                <a:solidFill>
                  <a:schemeClr val="tx1"/>
                </a:solidFill>
              </a:rPr>
              <a:t> concernant le sujet de thèse, les activités scientifiques et l’élaboration du parcours de formation</a:t>
            </a:r>
          </a:p>
          <a:p>
            <a:pPr marL="45720" indent="0" algn="just">
              <a:buNone/>
            </a:pPr>
            <a:r>
              <a:rPr lang="fr-FR" sz="105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fr-FR" sz="2200" b="1" dirty="0">
                <a:solidFill>
                  <a:srgbClr val="A53010"/>
                </a:solidFill>
              </a:rPr>
              <a:t>L’unité de recherche (UR)</a:t>
            </a:r>
            <a:r>
              <a:rPr lang="fr-FR" sz="2200" dirty="0">
                <a:solidFill>
                  <a:schemeClr val="tx1"/>
                </a:solidFill>
              </a:rPr>
              <a:t>, aussi appelée laboratoire, EA (équipe d’accueil) et UMR (Unité mixte de recherche) 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le lieu où rencontrer d’autres doctorant.es, des </a:t>
            </a:r>
            <a:r>
              <a:rPr lang="fr-FR" sz="2000" dirty="0" err="1">
                <a:solidFill>
                  <a:schemeClr val="tx1"/>
                </a:solidFill>
              </a:rPr>
              <a:t>chercheur·es</a:t>
            </a:r>
            <a:r>
              <a:rPr lang="fr-FR" sz="2000" dirty="0">
                <a:solidFill>
                  <a:schemeClr val="tx1"/>
                </a:solidFill>
              </a:rPr>
              <a:t> dans des domaines en lien avec son sujet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échanger, tisser des liens, s’intégrer à des réseaux de recherche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essentiel au développement des </a:t>
            </a:r>
            <a:r>
              <a:rPr lang="fr-FR" sz="2000" dirty="0" err="1">
                <a:solidFill>
                  <a:schemeClr val="tx1"/>
                </a:solidFill>
              </a:rPr>
              <a:t>chercheur·es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3235" y="116632"/>
            <a:ext cx="7056784" cy="792088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Les unités de recherche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83235" y="1075458"/>
            <a:ext cx="7668344" cy="580526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fr-FR" sz="3100" b="1" dirty="0">
                <a:solidFill>
                  <a:schemeClr val="tx1"/>
                </a:solidFill>
              </a:rPr>
              <a:t>CAS, EA801 : </a:t>
            </a:r>
            <a:r>
              <a:rPr lang="fr-FR" sz="3100" dirty="0">
                <a:solidFill>
                  <a:schemeClr val="tx1"/>
                </a:solidFill>
              </a:rPr>
              <a:t>Centre for Anglophone </a:t>
            </a:r>
            <a:r>
              <a:rPr lang="fr-FR" sz="3100" dirty="0" err="1">
                <a:solidFill>
                  <a:schemeClr val="tx1"/>
                </a:solidFill>
              </a:rPr>
              <a:t>Studies</a:t>
            </a:r>
            <a:endParaRPr lang="fr-FR" sz="3100" dirty="0">
              <a:solidFill>
                <a:schemeClr val="tx1"/>
              </a:solidFill>
            </a:endParaRPr>
          </a:p>
          <a:p>
            <a:r>
              <a:rPr lang="fr-FR" sz="3100" b="1" dirty="0">
                <a:solidFill>
                  <a:schemeClr val="tx1"/>
                </a:solidFill>
              </a:rPr>
              <a:t>CEIIBA, EA 7412 : </a:t>
            </a:r>
            <a:r>
              <a:rPr lang="fr-FR" sz="3100" dirty="0">
                <a:solidFill>
                  <a:schemeClr val="tx1"/>
                </a:solidFill>
              </a:rPr>
              <a:t> Centre d’Études Ibériques et Ibéro-Américaines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CERTOP, UMR CNRS 5044 </a:t>
            </a:r>
            <a:r>
              <a:rPr lang="fr-FR" sz="3100" dirty="0">
                <a:solidFill>
                  <a:schemeClr val="tx1"/>
                </a:solidFill>
              </a:rPr>
              <a:t>: Centre d’Étude et de Recherche Travail Organisation Pouvoir, Équipe d’Info-Com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CREG, EA 4151 : </a:t>
            </a:r>
            <a:r>
              <a:rPr lang="fr-FR" sz="3100" dirty="0">
                <a:solidFill>
                  <a:schemeClr val="tx1"/>
                </a:solidFill>
              </a:rPr>
              <a:t>Centre de Recherche et d’Études Germaniques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ERRAPHIS, EA 3051 : </a:t>
            </a:r>
            <a:r>
              <a:rPr lang="fr-FR" sz="3100" dirty="0">
                <a:solidFill>
                  <a:schemeClr val="tx1"/>
                </a:solidFill>
              </a:rPr>
              <a:t>Équipe de Recherches sur les Rationalités Philosophiques et les Savoirs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IDETCOM, EA 780 : </a:t>
            </a:r>
            <a:r>
              <a:rPr lang="fr-FR" sz="3100" dirty="0">
                <a:solidFill>
                  <a:schemeClr val="tx1"/>
                </a:solidFill>
              </a:rPr>
              <a:t>Institut du Droit de l’Espace, des Territoires et de la Communication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IL LABORATORIO, EA 4590 : </a:t>
            </a:r>
            <a:r>
              <a:rPr lang="fr-FR" sz="3100" dirty="0">
                <a:solidFill>
                  <a:schemeClr val="tx1"/>
                </a:solidFill>
              </a:rPr>
              <a:t>Recherches en Études Italiennes</a:t>
            </a:r>
            <a:r>
              <a:rPr lang="fr-FR" sz="3100" b="1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fr-FR" sz="3100" b="1" dirty="0">
                <a:solidFill>
                  <a:schemeClr val="tx1"/>
                </a:solidFill>
              </a:rPr>
              <a:t>LAIRDIL, EA 3695 : </a:t>
            </a:r>
            <a:r>
              <a:rPr lang="fr-FR" sz="3100" dirty="0">
                <a:solidFill>
                  <a:schemeClr val="tx1"/>
                </a:solidFill>
              </a:rPr>
              <a:t>Laboratoire Interuniversitaire de Recherche en Didactique des Langues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LARA-SEPPIA, EA 4154 : </a:t>
            </a:r>
            <a:r>
              <a:rPr lang="fr-FR" sz="3100" dirty="0">
                <a:solidFill>
                  <a:schemeClr val="tx1"/>
                </a:solidFill>
              </a:rPr>
              <a:t>Laboratoire de Recherches en Audiovisuel-Savoirs, Praxis, Poïétiques en Arts</a:t>
            </a:r>
          </a:p>
          <a:p>
            <a:r>
              <a:rPr lang="fr-FR" sz="3100" b="1" dirty="0">
                <a:solidFill>
                  <a:schemeClr val="tx1"/>
                </a:solidFill>
                <a:latin typeface="+mj-lt"/>
              </a:rPr>
              <a:t>LLA-CRÉATIS,</a:t>
            </a:r>
            <a:r>
              <a:rPr lang="fr-FR" sz="3100" b="1" dirty="0">
                <a:solidFill>
                  <a:schemeClr val="tx1"/>
                </a:solidFill>
              </a:rPr>
              <a:t> EA 4152 : </a:t>
            </a:r>
            <a:r>
              <a:rPr lang="fr-FR" sz="3100" dirty="0">
                <a:solidFill>
                  <a:schemeClr val="tx1"/>
                </a:solidFill>
                <a:latin typeface="+mj-lt"/>
              </a:rPr>
              <a:t>Lettres, Langues et Arts – Création, Recherche, Émergence en Arts, Textes, Images, Spectacles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LERASS, EA 827  </a:t>
            </a:r>
            <a:r>
              <a:rPr lang="fr-FR" sz="3100" dirty="0">
                <a:solidFill>
                  <a:schemeClr val="tx1"/>
                </a:solidFill>
              </a:rPr>
              <a:t>Laboratoire d’Études et de Recherches Appliquées en Sciences Sociales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PLH, EA 4601 : </a:t>
            </a:r>
            <a:r>
              <a:rPr lang="fr-FR" sz="3100" dirty="0">
                <a:solidFill>
                  <a:schemeClr val="tx1"/>
                </a:solidFill>
              </a:rPr>
              <a:t>Patrimoine, Littérature, Histoire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962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628" y="764704"/>
            <a:ext cx="7237908" cy="1143000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ea typeface="+mn-ea"/>
                <a:cs typeface="+mn-cs"/>
              </a:rPr>
              <a:t>Les élu.es doctorant.es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195736" y="1763688"/>
            <a:ext cx="6400800" cy="3906768"/>
          </a:xfrm>
        </p:spPr>
        <p:txBody>
          <a:bodyPr>
            <a:normAutofit/>
          </a:bodyPr>
          <a:lstStyle/>
          <a:p>
            <a:endParaRPr lang="fr-FR" sz="3200" dirty="0">
              <a:solidFill>
                <a:srgbClr val="0070C0"/>
              </a:solidFill>
            </a:endParaRPr>
          </a:p>
          <a:p>
            <a:r>
              <a:rPr lang="fr-FR" sz="3200" dirty="0">
                <a:solidFill>
                  <a:schemeClr val="tx1"/>
                </a:solidFill>
              </a:rPr>
              <a:t> Dans les laboratoires</a:t>
            </a:r>
          </a:p>
          <a:p>
            <a:endParaRPr lang="fr-FR" sz="3200" dirty="0">
              <a:solidFill>
                <a:schemeClr val="tx1"/>
              </a:solidFill>
            </a:endParaRPr>
          </a:p>
          <a:p>
            <a:r>
              <a:rPr lang="fr-FR" sz="3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À</a:t>
            </a: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l’ École Doctorale</a:t>
            </a:r>
          </a:p>
          <a:p>
            <a:pPr>
              <a:buNone/>
            </a:pPr>
            <a:endParaRPr lang="fr-FR" sz="3200" dirty="0">
              <a:solidFill>
                <a:schemeClr val="tx1"/>
              </a:solidFill>
            </a:endParaRPr>
          </a:p>
          <a:p>
            <a:r>
              <a:rPr lang="fr-FR" sz="3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À</a:t>
            </a:r>
            <a:r>
              <a:rPr lang="fr-FR" sz="3200" dirty="0">
                <a:solidFill>
                  <a:schemeClr val="tx1"/>
                </a:solidFill>
              </a:rPr>
              <a:t> la Commission Recherche</a:t>
            </a:r>
          </a:p>
        </p:txBody>
      </p:sp>
    </p:spTree>
    <p:extLst>
      <p:ext uri="{BB962C8B-B14F-4D97-AF65-F5344CB8AC3E}">
        <p14:creationId xmlns:p14="http://schemas.microsoft.com/office/powerpoint/2010/main" val="594212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7DC99E95-ED09-448D-AB97-A5B75247832B}"/>
              </a:ext>
            </a:extLst>
          </p:cNvPr>
          <p:cNvSpPr txBox="1">
            <a:spLocks/>
          </p:cNvSpPr>
          <p:nvPr/>
        </p:nvSpPr>
        <p:spPr>
          <a:xfrm>
            <a:off x="-2161255" y="466752"/>
            <a:ext cx="11305255" cy="10577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04872" marR="0" lvl="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fr-FR" sz="4000" dirty="0">
                <a:solidFill>
                  <a:schemeClr val="bg1"/>
                </a:solidFill>
                <a:latin typeface="+mj-lt"/>
              </a:rPr>
              <a:t>10 représentant.es à l’ED ALLPH@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7FC5D089-1516-4A4A-A31D-7D4717A7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125" y="1600402"/>
            <a:ext cx="2742083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 </a:t>
            </a: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Erine</a:t>
            </a: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 </a:t>
            </a: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Pioffret</a:t>
            </a: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Lucida Sans Unicode" charset="0"/>
                <a:cs typeface="Calibri" pitchFamily="32" charset="0"/>
              </a:rPr>
              <a:t>CAS</a:t>
            </a:r>
            <a:endParaRPr lang="en-GB" sz="1600" b="1" dirty="0">
              <a:solidFill>
                <a:srgbClr val="1A181C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A9C8325B-88B8-492E-A50D-C1CC8D8A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4442646"/>
            <a:ext cx="1673677" cy="642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Alexia Rosso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Lucida Sans Unicode" charset="0"/>
                <a:cs typeface="Calibri" pitchFamily="32" charset="0"/>
              </a:rPr>
              <a:t>CREG</a:t>
            </a: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FD8CDA76-6FDC-4CEB-81B5-0144C667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04" y="1564682"/>
            <a:ext cx="2742083" cy="792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Lucida Sans Unicode" charset="0"/>
                <a:cs typeface="Lucida Sans Unicode" charset="0"/>
              </a:rPr>
              <a:t>Laura </a:t>
            </a:r>
            <a:r>
              <a:rPr lang="en-GB" sz="1600" b="1" dirty="0" err="1">
                <a:solidFill>
                  <a:srgbClr val="1A181C"/>
                </a:solidFill>
                <a:ea typeface="Lucida Sans Unicode" charset="0"/>
                <a:cs typeface="Lucida Sans Unicode" charset="0"/>
              </a:rPr>
              <a:t>Zabaleta</a:t>
            </a:r>
            <a:endParaRPr lang="en-GB" sz="1600" b="1" dirty="0">
              <a:solidFill>
                <a:srgbClr val="1A181C"/>
              </a:solidFill>
              <a:ea typeface="Lucida Sans Unicode" charset="0"/>
              <a:cs typeface="Lucida Sans Unicode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Lucida Sans Unicode" charset="0"/>
                <a:cs typeface="Lucida Sans Unicode" charset="0"/>
              </a:rPr>
              <a:t>CEIIBA</a:t>
            </a:r>
            <a:endParaRPr lang="en-GB" sz="1400" b="1" dirty="0">
              <a:solidFill>
                <a:srgbClr val="1A181C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65B2BDD5-76B8-469E-A06E-2CE81A31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352" y="2648935"/>
            <a:ext cx="2304256" cy="768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Oihana</a:t>
            </a: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 </a:t>
            </a: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Vercruyssen</a:t>
            </a: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Lucida Sans Unicode" charset="0"/>
                <a:cs typeface="Calibri" pitchFamily="32" charset="0"/>
              </a:rPr>
              <a:t>LERASS</a:t>
            </a:r>
            <a:endParaRPr lang="en-GB" sz="1600" b="1" dirty="0">
              <a:solidFill>
                <a:srgbClr val="1A181C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E771AD53-71FC-4AD0-AFBF-84ADEA31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60" y="4180900"/>
            <a:ext cx="1584176" cy="5284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Luc </a:t>
            </a: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Sautin</a:t>
            </a: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Il </a:t>
            </a: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Laboratorio</a:t>
            </a: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FF86C884-9DCF-4B72-8494-C55810E4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3" y="1524474"/>
            <a:ext cx="2304257" cy="12002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b="1" dirty="0">
                <a:solidFill>
                  <a:srgbClr val="333333"/>
                </a:solidFill>
                <a:latin typeface="+mj-lt"/>
              </a:rPr>
              <a:t>Mathilde </a:t>
            </a:r>
            <a:r>
              <a:rPr lang="fr-FR" sz="1600" b="1" dirty="0" err="1">
                <a:solidFill>
                  <a:srgbClr val="333333"/>
                </a:solidFill>
                <a:latin typeface="+mj-lt"/>
              </a:rPr>
              <a:t>Debbiche</a:t>
            </a:r>
            <a:endParaRPr lang="fr-FR" sz="1600" b="1" dirty="0">
              <a:solidFill>
                <a:srgbClr val="333333"/>
              </a:solidFill>
              <a:latin typeface="+mj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b="1" i="0" dirty="0">
                <a:solidFill>
                  <a:srgbClr val="333333"/>
                </a:solidFill>
                <a:effectLst/>
                <a:latin typeface="+mj-lt"/>
              </a:rPr>
              <a:t>ERRAPHIS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966A6976-6CEF-4425-8685-1EF8B3223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3759753"/>
            <a:ext cx="2264091" cy="7617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ea typeface="Calibri" pitchFamily="32" charset="0"/>
                <a:cs typeface="Calibri" pitchFamily="32" charset="0"/>
              </a:rPr>
              <a:t>Eric-Fiacre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  <a:ea typeface="Calibri" pitchFamily="32" charset="0"/>
                <a:cs typeface="Calibri" pitchFamily="32" charset="0"/>
              </a:rPr>
              <a:t>Mandoukou</a:t>
            </a:r>
            <a:endParaRPr lang="en-GB" sz="1600" b="1" dirty="0">
              <a:solidFill>
                <a:schemeClr val="bg1">
                  <a:lumMod val="50000"/>
                </a:schemeClr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ERRAPHIS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b="1" dirty="0">
              <a:solidFill>
                <a:srgbClr val="1A181C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15A8B859-0453-4C8E-8AFF-137A1B65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88" y="2890737"/>
            <a:ext cx="1857039" cy="605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Paul </a:t>
            </a: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Schmitsdorf</a:t>
            </a: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CERTOP</a:t>
            </a:r>
          </a:p>
        </p:txBody>
      </p:sp>
      <p:sp>
        <p:nvSpPr>
          <p:cNvPr id="16" name="ZoneTexte 1">
            <a:extLst>
              <a:ext uri="{FF2B5EF4-FFF2-40B4-BE49-F238E27FC236}">
                <a16:creationId xmlns:a16="http://schemas.microsoft.com/office/drawing/2014/main" xmlns="" id="{695FC157-A16A-47DC-93E6-4AC9A4BBB8EF}"/>
              </a:ext>
            </a:extLst>
          </p:cNvPr>
          <p:cNvSpPr txBox="1"/>
          <p:nvPr/>
        </p:nvSpPr>
        <p:spPr>
          <a:xfrm>
            <a:off x="935087" y="2855465"/>
            <a:ext cx="255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Clarisse </a:t>
            </a:r>
            <a:r>
              <a:rPr lang="fr-FR" sz="1600" b="1" dirty="0" err="1"/>
              <a:t>Treiber</a:t>
            </a:r>
            <a:endParaRPr lang="fr-FR" sz="1600" b="1" dirty="0"/>
          </a:p>
          <a:p>
            <a:pPr algn="ctr"/>
            <a:r>
              <a:rPr lang="fr-FR" sz="1600" b="1" dirty="0"/>
              <a:t>PLH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FD57F1A2-93E0-421C-9AD6-5F8351D0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22" y="5581975"/>
            <a:ext cx="7566771" cy="10577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200" b="1" dirty="0">
                <a:solidFill>
                  <a:srgbClr val="00B050"/>
                </a:solidFill>
                <a:ea typeface="Lucida Sans Unicode" charset="0"/>
                <a:cs typeface="Lucida Sans Unicode" charset="0"/>
              </a:rPr>
              <a:t>	   </a:t>
            </a:r>
            <a:r>
              <a:rPr lang="fr-FR" sz="3200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Contact:</a:t>
            </a:r>
            <a:r>
              <a:rPr lang="en-GB" sz="28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ea typeface="Lucida Sans Unicode" charset="0"/>
                <a:cs typeface="Lucida Sans Unicode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elusallpha@gmail.com</a:t>
            </a:r>
            <a:r>
              <a:rPr lang="en-GB" sz="2800" b="1" dirty="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2800" b="1" dirty="0">
                <a:cs typeface="Lucida Sans Unicode" charset="0"/>
              </a:rPr>
              <a:t>D 154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BEA6B1D1-F7D4-4562-935C-8153D07244FC}"/>
              </a:ext>
            </a:extLst>
          </p:cNvPr>
          <p:cNvSpPr txBox="1"/>
          <p:nvPr/>
        </p:nvSpPr>
        <p:spPr>
          <a:xfrm flipH="1">
            <a:off x="6727424" y="3934305"/>
            <a:ext cx="199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Angela Ramirez Carrillo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CEIIBA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07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8064896" cy="1143000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ea typeface="+mn-ea"/>
                <a:cs typeface="+mn-cs"/>
              </a:rPr>
              <a:t>Le rôle des représentant.es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79712" y="1484784"/>
            <a:ext cx="6840760" cy="4617640"/>
          </a:xfrm>
        </p:spPr>
        <p:txBody>
          <a:bodyPr>
            <a:normAutofit fontScale="77500" lnSpcReduction="20000"/>
          </a:bodyPr>
          <a:lstStyle/>
          <a:p>
            <a:endParaRPr lang="fr-FR" sz="3200" dirty="0">
              <a:solidFill>
                <a:srgbClr val="0070C0"/>
              </a:solidFill>
            </a:endParaRPr>
          </a:p>
          <a:p>
            <a:r>
              <a:rPr lang="fr-FR" sz="3200" b="1" dirty="0">
                <a:solidFill>
                  <a:srgbClr val="A53010"/>
                </a:solidFill>
              </a:rPr>
              <a:t>Représenter et défendre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</a:rPr>
              <a:t>Conseils et commissions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</a:rPr>
              <a:t>Médiation</a:t>
            </a:r>
          </a:p>
          <a:p>
            <a:pPr marL="0" indent="0">
              <a:buNone/>
            </a:pPr>
            <a:endParaRPr lang="fr-FR" sz="3200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rgbClr val="A5301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Informer et communiquer</a:t>
            </a:r>
          </a:p>
          <a:p>
            <a:pPr marL="0" indent="0">
              <a:buNone/>
            </a:pPr>
            <a:endParaRPr lang="fr-FR" sz="3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b="1" dirty="0">
                <a:solidFill>
                  <a:srgbClr val="A53010"/>
                </a:solidFill>
                <a:latin typeface="+mj-lt"/>
                <a:cs typeface="Calibri" panose="020F0502020204030204" pitchFamily="34" charset="0"/>
              </a:rPr>
              <a:t>Proposer et participer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Journée d’étude des doctorants ALLPH@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1"/>
                </a:solidFill>
              </a:rPr>
              <a:t>Financer sa thèse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1"/>
                </a:solidFill>
              </a:rPr>
              <a:t>etc.</a:t>
            </a:r>
          </a:p>
          <a:p>
            <a:pPr marL="0" indent="0">
              <a:buNone/>
            </a:pPr>
            <a:endParaRPr lang="fr-FR" sz="1800" dirty="0">
              <a:solidFill>
                <a:srgbClr val="1A181C"/>
              </a:solidFill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4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>      </a:t>
            </a:r>
            <a:r>
              <a:rPr lang="fr-FR" sz="4800" dirty="0">
                <a:solidFill>
                  <a:schemeClr val="bg1"/>
                </a:solidFill>
              </a:rPr>
              <a:t>Et aussi…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03648" y="1268760"/>
            <a:ext cx="7417840" cy="5184576"/>
          </a:xfrm>
        </p:spPr>
        <p:txBody>
          <a:bodyPr>
            <a:normAutofit lnSpcReduction="10000"/>
          </a:bodyPr>
          <a:lstStyle/>
          <a:p>
            <a:pPr algn="just"/>
            <a:endParaRPr lang="fr-FR" sz="700" b="1" dirty="0">
              <a:solidFill>
                <a:srgbClr val="FF0000"/>
              </a:solidFill>
            </a:endParaRPr>
          </a:p>
          <a:p>
            <a:pPr algn="just"/>
            <a:r>
              <a:rPr lang="fr-FR" sz="2400" b="1" dirty="0">
                <a:solidFill>
                  <a:srgbClr val="A53010"/>
                </a:solidFill>
              </a:rPr>
              <a:t>Des associations de doctorant.es</a:t>
            </a:r>
          </a:p>
          <a:p>
            <a:pPr marL="0" indent="0" algn="just">
              <a:buNone/>
            </a:pPr>
            <a:r>
              <a:rPr lang="fr-FR" sz="1500" b="1" dirty="0">
                <a:solidFill>
                  <a:srgbClr val="C00000"/>
                </a:solidFill>
              </a:rPr>
              <a:t> </a:t>
            </a:r>
          </a:p>
          <a:p>
            <a:r>
              <a:rPr lang="fr-FR" sz="2400" b="1" dirty="0">
                <a:solidFill>
                  <a:srgbClr val="A53010"/>
                </a:solidFill>
              </a:rPr>
              <a:t>Des réseaux nationaux et internationaux de recherche </a:t>
            </a:r>
            <a:r>
              <a:rPr lang="fr-FR" sz="2400" dirty="0">
                <a:solidFill>
                  <a:schemeClr val="tx1"/>
                </a:solidFill>
              </a:rPr>
              <a:t>(réseaux et programmes thématiques, sociétés savantes, etc.)</a:t>
            </a:r>
          </a:p>
          <a:p>
            <a:pPr marL="0" indent="0">
              <a:buNone/>
            </a:pPr>
            <a:r>
              <a:rPr lang="fr-FR" sz="1500" dirty="0">
                <a:solidFill>
                  <a:schemeClr val="tx1"/>
                </a:solidFill>
              </a:rPr>
              <a:t> </a:t>
            </a:r>
          </a:p>
          <a:p>
            <a:r>
              <a:rPr lang="fr-FR" sz="2400" b="1" dirty="0">
                <a:solidFill>
                  <a:srgbClr val="A53010"/>
                </a:solidFill>
              </a:rPr>
              <a:t>Des structures transversales</a:t>
            </a:r>
            <a:r>
              <a:rPr lang="fr-FR" sz="2400" dirty="0">
                <a:solidFill>
                  <a:srgbClr val="A53010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(qui permettent des rencontres pluridisciplinaires)comme l’IRPALL ou le réseau Arpège</a:t>
            </a:r>
          </a:p>
          <a:p>
            <a:pPr algn="just">
              <a:buNone/>
            </a:pPr>
            <a:endParaRPr lang="fr-FR" sz="26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fr-FR" sz="2400" b="1" i="1" dirty="0">
                <a:solidFill>
                  <a:schemeClr val="bg1"/>
                </a:solidFill>
              </a:rPr>
              <a:t>Dans ce cheminement complexe, le directeur ou la directrice de recherche demeurent des guides précieux.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7704856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7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fr-FR" sz="2400" b="1" dirty="0">
                <a:solidFill>
                  <a:srgbClr val="A53010"/>
                </a:solidFill>
              </a:rPr>
              <a:t>L’École des Docteurs</a:t>
            </a:r>
            <a:r>
              <a:rPr lang="fr-FR" sz="2400" dirty="0">
                <a:solidFill>
                  <a:srgbClr val="A5301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issue du regroupement des 15 Écoles Doctorales de l’ensemble du site de l’Université de Toulouse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offre un vaste choix de formations à visée professionnalisante et d’activités interdisciplinaires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</a:rPr>
              <a:t>le lieu où suivre la </a:t>
            </a:r>
            <a:r>
              <a:rPr lang="fr-FR" sz="2200" b="1" u="sng" dirty="0">
                <a:solidFill>
                  <a:schemeClr val="bg1"/>
                </a:solidFill>
              </a:rPr>
              <a:t>formation à l’éthique et à l’intégrité scientifique</a:t>
            </a:r>
            <a:r>
              <a:rPr lang="fr-FR" sz="2200" b="1" dirty="0">
                <a:solidFill>
                  <a:schemeClr val="bg1"/>
                </a:solidFill>
              </a:rPr>
              <a:t> (</a:t>
            </a:r>
            <a:r>
              <a:rPr lang="fr-FR" sz="2200" b="1" dirty="0" err="1">
                <a:solidFill>
                  <a:schemeClr val="bg1"/>
                </a:solidFill>
              </a:rPr>
              <a:t>EthIS</a:t>
            </a:r>
            <a:r>
              <a:rPr lang="fr-FR" sz="2200" b="1" dirty="0">
                <a:solidFill>
                  <a:schemeClr val="bg1"/>
                </a:solidFill>
              </a:rPr>
              <a:t>) </a:t>
            </a:r>
            <a:r>
              <a:rPr lang="fr-FR" sz="22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fr-FR" sz="2200" b="1" dirty="0">
                <a:solidFill>
                  <a:schemeClr val="bg1"/>
                </a:solidFill>
              </a:rPr>
              <a:t> </a:t>
            </a:r>
            <a:r>
              <a:rPr lang="fr-FR" sz="2200" b="1" i="1" dirty="0">
                <a:solidFill>
                  <a:schemeClr val="bg1"/>
                </a:solidFill>
              </a:rPr>
              <a:t>OBLIGATOIRE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permet des rencontres entre </a:t>
            </a:r>
            <a:r>
              <a:rPr lang="fr-FR" sz="2200" dirty="0" err="1">
                <a:solidFill>
                  <a:schemeClr val="tx1"/>
                </a:solidFill>
              </a:rPr>
              <a:t>tout·es</a:t>
            </a:r>
            <a:r>
              <a:rPr lang="fr-FR" sz="2200" dirty="0">
                <a:solidFill>
                  <a:schemeClr val="tx1"/>
                </a:solidFill>
              </a:rPr>
              <a:t> les doctorant.es du site toulousain.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32848" cy="1152128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rgbClr val="A53010"/>
                </a:solidFill>
              </a:rPr>
              <a:t>La mission Handicap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07704" y="2204864"/>
            <a:ext cx="6336704" cy="3672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fr-FR" sz="3200" dirty="0">
              <a:solidFill>
                <a:srgbClr val="C00000"/>
              </a:solidFill>
              <a:latin typeface="+mj-lt"/>
            </a:endParaRPr>
          </a:p>
          <a:p>
            <a:pPr marL="45720" indent="0">
              <a:buNone/>
            </a:pPr>
            <a:endParaRPr lang="fr-FR" sz="3200" dirty="0">
              <a:solidFill>
                <a:srgbClr val="C00000"/>
              </a:solidFill>
              <a:latin typeface="+mj-lt"/>
            </a:endParaRPr>
          </a:p>
          <a:p>
            <a:pPr marL="45720" indent="0">
              <a:buNone/>
            </a:pPr>
            <a:r>
              <a:rPr lang="fr-FR" sz="3200" dirty="0">
                <a:solidFill>
                  <a:srgbClr val="A53010"/>
                </a:solidFill>
                <a:latin typeface="+mj-lt"/>
              </a:rPr>
              <a:t>Présentation</a:t>
            </a:r>
            <a:r>
              <a:rPr lang="fr-FR" sz="32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45720" indent="0">
              <a:buNone/>
            </a:pPr>
            <a:r>
              <a:rPr lang="fr-FR" sz="2800" dirty="0">
                <a:solidFill>
                  <a:schemeClr val="tx1"/>
                </a:solidFill>
                <a:latin typeface="+mj-lt"/>
              </a:rPr>
              <a:t>par la VP déléguée </a:t>
            </a:r>
          </a:p>
          <a:p>
            <a:pPr marL="45720" indent="0">
              <a:buNone/>
            </a:pPr>
            <a:r>
              <a:rPr lang="fr-FR" sz="2800" dirty="0">
                <a:solidFill>
                  <a:schemeClr val="tx1"/>
                </a:solidFill>
                <a:latin typeface="+mj-lt"/>
              </a:rPr>
              <a:t>Amandine </a:t>
            </a:r>
            <a:r>
              <a:rPr lang="fr-FR" sz="2800" dirty="0" err="1">
                <a:solidFill>
                  <a:schemeClr val="tx1"/>
                </a:solidFill>
                <a:latin typeface="+mj-lt"/>
              </a:rPr>
              <a:t>Rochedy</a:t>
            </a: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878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0ACCCA8-7AA5-4EDB-B483-7E028EE0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620688"/>
            <a:ext cx="6624736" cy="5832648"/>
          </a:xfrm>
        </p:spPr>
        <p:txBody>
          <a:bodyPr>
            <a:normAutofit fontScale="90000"/>
          </a:bodyPr>
          <a:lstStyle/>
          <a:p>
            <a:r>
              <a:rPr lang="fr-FR" sz="6700" b="1" dirty="0">
                <a:solidFill>
                  <a:srgbClr val="A53010"/>
                </a:solidFill>
              </a:rPr>
              <a:t>Le SCIUO-IP </a:t>
            </a:r>
            <a:br>
              <a:rPr lang="fr-FR" sz="6700" b="1" dirty="0">
                <a:solidFill>
                  <a:srgbClr val="A53010"/>
                </a:solidFill>
              </a:rPr>
            </a:br>
            <a:r>
              <a:rPr lang="fr-FR" sz="4000" b="1" dirty="0">
                <a:solidFill>
                  <a:srgbClr val="A53010"/>
                </a:solidFill>
              </a:rPr>
              <a:t>(« la boussole »)</a:t>
            </a:r>
            <a:r>
              <a:rPr lang="fr-FR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fr-FR" sz="40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fr-FR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fr-FR" sz="40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fr-FR" sz="3100" dirty="0">
                <a:solidFill>
                  <a:srgbClr val="A53010"/>
                </a:solidFill>
              </a:rPr>
              <a:t>Présentation du « Portail de ressources dédiées à l'insertion professionnelle des doctorants et des docteurs ALL-SHS de l'UT2J » </a:t>
            </a:r>
            <a:r>
              <a:rPr lang="fr-FR" sz="3100" b="1" dirty="0">
                <a:solidFill>
                  <a:schemeClr val="bg1"/>
                </a:solidFill>
              </a:rPr>
              <a:t>- </a:t>
            </a:r>
            <a:r>
              <a:rPr lang="fr-FR" sz="3100" b="1" i="1" dirty="0">
                <a:solidFill>
                  <a:schemeClr val="bg1"/>
                </a:solidFill>
              </a:rPr>
              <a:t>NEW</a:t>
            </a:r>
            <a:r>
              <a:rPr lang="fr-FR" sz="3100" dirty="0">
                <a:solidFill>
                  <a:srgbClr val="A53010"/>
                </a:solidFill>
              </a:rPr>
              <a:t> </a:t>
            </a:r>
            <a:r>
              <a:rPr lang="fr-FR" sz="3100" b="1" dirty="0">
                <a:solidFill>
                  <a:srgbClr val="A53010"/>
                </a:solidFill>
              </a:rPr>
              <a:t/>
            </a:r>
            <a:br>
              <a:rPr lang="fr-FR" sz="3100" b="1" dirty="0">
                <a:solidFill>
                  <a:srgbClr val="A53010"/>
                </a:solidFill>
              </a:rPr>
            </a:br>
            <a:r>
              <a:rPr lang="fr-FR" sz="3100" dirty="0">
                <a:solidFill>
                  <a:srgbClr val="A53010"/>
                </a:solidFill>
              </a:rPr>
              <a:t>par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sz="3100" dirty="0"/>
              <a:t>Mathilde </a:t>
            </a:r>
            <a:r>
              <a:rPr lang="fr-FR" sz="3100" dirty="0" err="1"/>
              <a:t>Caride</a:t>
            </a:r>
            <a:r>
              <a:rPr lang="fr-FR" sz="3100" dirty="0"/>
              <a:t>-Prada </a:t>
            </a:r>
            <a:br>
              <a:rPr lang="fr-FR" sz="3100" dirty="0"/>
            </a:br>
            <a:r>
              <a:rPr lang="fr-FR" sz="3100" dirty="0"/>
              <a:t>Laure Larcher</a:t>
            </a:r>
            <a:br>
              <a:rPr lang="fr-FR" sz="3100" dirty="0"/>
            </a:br>
            <a:r>
              <a:rPr lang="fr-FR" sz="3100" dirty="0"/>
              <a:t>Alexia Rosso, Érine </a:t>
            </a:r>
            <a:r>
              <a:rPr lang="fr-FR" sz="3100" dirty="0" err="1"/>
              <a:t>Pioffret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sz="3100" b="1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fr-FR" sz="31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fr-FR" sz="31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9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7618BE41-F95C-4D54-B070-D675057C9AE4}"/>
              </a:ext>
            </a:extLst>
          </p:cNvPr>
          <p:cNvSpPr txBox="1">
            <a:spLocks/>
          </p:cNvSpPr>
          <p:nvPr/>
        </p:nvSpPr>
        <p:spPr>
          <a:xfrm>
            <a:off x="2411760" y="548680"/>
            <a:ext cx="6110064" cy="55806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b="1" dirty="0">
                <a:solidFill>
                  <a:srgbClr val="A53010"/>
                </a:solidFill>
              </a:rPr>
              <a:t>Les parcours doctoraux</a:t>
            </a:r>
            <a:br>
              <a:rPr lang="fr-FR" sz="6600" b="1" dirty="0">
                <a:solidFill>
                  <a:srgbClr val="A53010"/>
                </a:solidFill>
              </a:rPr>
            </a:br>
            <a:r>
              <a:rPr lang="fr-FR" sz="6600" b="1" dirty="0">
                <a:solidFill>
                  <a:srgbClr val="A53010"/>
                </a:solidFill>
              </a:rPr>
              <a:t>et </a:t>
            </a:r>
            <a:br>
              <a:rPr lang="fr-FR" sz="6600" b="1" dirty="0">
                <a:solidFill>
                  <a:srgbClr val="A53010"/>
                </a:solidFill>
              </a:rPr>
            </a:br>
            <a:r>
              <a:rPr lang="fr-FR" sz="6600" b="1" dirty="0">
                <a:solidFill>
                  <a:srgbClr val="A53010"/>
                </a:solidFill>
              </a:rPr>
              <a:t>l’offre de formation</a:t>
            </a:r>
          </a:p>
        </p:txBody>
      </p:sp>
    </p:spTree>
    <p:extLst>
      <p:ext uri="{BB962C8B-B14F-4D97-AF65-F5344CB8AC3E}">
        <p14:creationId xmlns:p14="http://schemas.microsoft.com/office/powerpoint/2010/main" val="196748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564" y="406598"/>
            <a:ext cx="7848872" cy="194228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		Contacts</a:t>
            </a:r>
            <a:br>
              <a:rPr lang="fr-FR" sz="5400" dirty="0">
                <a:solidFill>
                  <a:schemeClr val="bg1"/>
                </a:solidFill>
              </a:rPr>
            </a:br>
            <a:r>
              <a:rPr lang="fr-FR" sz="5400" dirty="0">
                <a:solidFill>
                  <a:schemeClr val="bg1"/>
                </a:solidFill>
              </a:rPr>
              <a:t/>
            </a:r>
            <a:br>
              <a:rPr lang="fr-FR" sz="5400" dirty="0">
                <a:solidFill>
                  <a:schemeClr val="bg1"/>
                </a:solidFill>
              </a:rPr>
            </a:b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07704" y="2348878"/>
            <a:ext cx="6912768" cy="4248473"/>
          </a:xfrm>
        </p:spPr>
        <p:txBody>
          <a:bodyPr>
            <a:normAutofit fontScale="77500" lnSpcReduction="20000"/>
          </a:bodyPr>
          <a:lstStyle/>
          <a:p>
            <a:endParaRPr lang="fr-FR" sz="2200" b="1" dirty="0">
              <a:solidFill>
                <a:srgbClr val="C00000"/>
              </a:solidFill>
              <a:latin typeface="+mj-lt"/>
            </a:endParaRPr>
          </a:p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Valérie Lafitte-Carbonne,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Directrice du Service des Études doctorales</a:t>
            </a:r>
            <a:endParaRPr lang="fr-FR" sz="2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pPr marL="45720" indent="0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	D150 Bis, </a:t>
            </a:r>
            <a:r>
              <a:rPr lang="fr-FR" sz="2400" u="sng" dirty="0">
                <a:solidFill>
                  <a:srgbClr val="A5301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lang="fr-FR" sz="2400" b="0" i="0" u="sng" dirty="0">
                <a:solidFill>
                  <a:srgbClr val="A53010"/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esponsable.sedoc@univ-tlse2.fr</a:t>
            </a:r>
            <a:endParaRPr lang="fr-FR" sz="2400" b="0" i="0" u="sng" dirty="0">
              <a:solidFill>
                <a:srgbClr val="A53010"/>
              </a:solidFill>
              <a:effectLst/>
              <a:latin typeface="+mj-lt"/>
            </a:endParaRPr>
          </a:p>
          <a:p>
            <a:endParaRPr lang="fr-FR" sz="2400" b="1" dirty="0">
              <a:solidFill>
                <a:srgbClr val="A53010"/>
              </a:solidFill>
              <a:latin typeface="+mj-lt"/>
            </a:endParaRPr>
          </a:p>
          <a:p>
            <a:r>
              <a:rPr lang="fr-FR" sz="2400" b="1" dirty="0" err="1">
                <a:solidFill>
                  <a:srgbClr val="A53010"/>
                </a:solidFill>
                <a:latin typeface="+mj-lt"/>
              </a:rPr>
              <a:t>Roukiat</a:t>
            </a:r>
            <a:r>
              <a:rPr lang="fr-FR" sz="2400" b="1" dirty="0">
                <a:solidFill>
                  <a:srgbClr val="A53010"/>
                </a:solidFill>
                <a:latin typeface="+mj-lt"/>
              </a:rPr>
              <a:t> Moindze,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Gestionnaire ALLPH@ (Inscriptions, scolarité, soutenances)</a:t>
            </a:r>
          </a:p>
          <a:p>
            <a:pPr>
              <a:buNone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		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D152,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400" u="sng" dirty="0">
                <a:solidFill>
                  <a:srgbClr val="A5301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edallpha@univ-tlse2.</a:t>
            </a:r>
            <a:r>
              <a:rPr lang="fr-FR" sz="2400" dirty="0">
                <a:solidFill>
                  <a:srgbClr val="A5301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</a:t>
            </a:r>
            <a:endParaRPr lang="fr-FR" sz="2400" dirty="0">
              <a:solidFill>
                <a:srgbClr val="A53010"/>
              </a:solidFill>
              <a:latin typeface="+mj-lt"/>
            </a:endParaRPr>
          </a:p>
          <a:p>
            <a:pPr>
              <a:buNone/>
            </a:pPr>
            <a:endParaRPr lang="fr-FR" sz="2400" dirty="0">
              <a:solidFill>
                <a:srgbClr val="002060"/>
              </a:solidFill>
              <a:latin typeface="+mj-lt"/>
            </a:endParaRPr>
          </a:p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Myriam Guiraud,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Chargée des formations 	D151, </a:t>
            </a:r>
            <a:r>
              <a:rPr lang="fr-FR" sz="2400" u="sng" dirty="0">
                <a:solidFill>
                  <a:srgbClr val="A5301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guiraud@univ-tlse2.fr</a:t>
            </a:r>
            <a:endParaRPr lang="fr-FR" sz="2400" u="sng" dirty="0">
              <a:solidFill>
                <a:srgbClr val="A53010"/>
              </a:solidFill>
              <a:latin typeface="+mj-lt"/>
            </a:endParaRPr>
          </a:p>
          <a:p>
            <a:pPr>
              <a:buNone/>
            </a:pPr>
            <a:endParaRPr lang="fr-FR" sz="2400" dirty="0">
              <a:solidFill>
                <a:srgbClr val="0070C0"/>
              </a:solidFill>
              <a:latin typeface="+mj-lt"/>
            </a:endParaRPr>
          </a:p>
          <a:p>
            <a:pPr marL="45720" indent="0">
              <a:buNone/>
            </a:pPr>
            <a:r>
              <a:rPr lang="fr-FR" sz="2200" dirty="0">
                <a:solidFill>
                  <a:srgbClr val="002060"/>
                </a:solidFill>
                <a:latin typeface="+mj-lt"/>
              </a:rPr>
              <a:t>	</a:t>
            </a:r>
          </a:p>
          <a:p>
            <a:pPr>
              <a:buNone/>
            </a:pPr>
            <a:endParaRPr lang="fr-FR" sz="2200" dirty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" name="Picture 14" descr="logo-UT2J - Service des Etudes Doctorales (SEDoc)">
            <a:extLst>
              <a:ext uri="{FF2B5EF4-FFF2-40B4-BE49-F238E27FC236}">
                <a16:creationId xmlns:a16="http://schemas.microsoft.com/office/drawing/2014/main" xmlns="" id="{C695F15D-97D9-58D3-800F-1E4670CD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91383"/>
            <a:ext cx="1855633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39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04856" cy="936104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7 parcours possibles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75656" y="1412776"/>
            <a:ext cx="7488832" cy="5112568"/>
          </a:xfrm>
        </p:spPr>
        <p:txBody>
          <a:bodyPr>
            <a:noAutofit/>
          </a:bodyPr>
          <a:lstStyle/>
          <a:p>
            <a:endParaRPr lang="fr-FR" sz="700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1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Métiers de l’E</a:t>
            </a:r>
            <a:r>
              <a:rPr lang="fr-FR" altLang="ja-JP" sz="2200" dirty="0">
                <a:solidFill>
                  <a:schemeClr val="tx1"/>
                </a:solidFill>
                <a:latin typeface="+mj-lt"/>
              </a:rPr>
              <a:t>nseignement supérieur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2</a:t>
            </a:r>
            <a:r>
              <a:rPr lang="fr-FR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Métiers Recherche, Développement, 				  Expertise </a:t>
            </a:r>
            <a:endParaRPr lang="fr-FR" sz="22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3</a:t>
            </a:r>
            <a:r>
              <a:rPr lang="fr-FR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Carrières internationales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4</a:t>
            </a:r>
            <a:r>
              <a:rPr lang="fr-FR" sz="2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Connaissance de l’</a:t>
            </a:r>
            <a:r>
              <a:rPr lang="fr-FR" altLang="ja-JP" sz="2200" dirty="0">
                <a:solidFill>
                  <a:schemeClr val="tx1"/>
                </a:solidFill>
                <a:latin typeface="+mj-lt"/>
              </a:rPr>
              <a:t>entreprise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5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Recherche-création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6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Recherche-édition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7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Recherche-traduction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88C25CE4-E716-4667-A75E-6A8D318DA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014340"/>
              </p:ext>
            </p:extLst>
          </p:nvPr>
        </p:nvGraphicFramePr>
        <p:xfrm>
          <a:off x="899592" y="1052736"/>
          <a:ext cx="799288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509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Pour les doctorant.es avec CDU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47664" y="1484784"/>
            <a:ext cx="7200800" cy="4968552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chemeClr val="tx1"/>
                </a:solidFill>
              </a:rPr>
              <a:t>Modules obligatoires</a:t>
            </a:r>
            <a:r>
              <a:rPr lang="fr-FR" sz="2200" dirty="0">
                <a:solidFill>
                  <a:schemeClr val="tx1"/>
                </a:solidFill>
              </a:rPr>
              <a:t> assurés par l’École des Docteurs: « Pratiques pédagogiques pour l’Université » </a:t>
            </a:r>
            <a:r>
              <a:rPr lang="fr-FR" sz="2000" dirty="0">
                <a:solidFill>
                  <a:schemeClr val="tx1"/>
                </a:solidFill>
              </a:rPr>
              <a:t>(9 jours sur les 3 ans, idéalement 4-3-2)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    Parmi lesquels :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Maîtrisez le corps et l’espace (6 h)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Pratiques théâtrales pour la didactique (6 h) </a:t>
            </a:r>
          </a:p>
          <a:p>
            <a:pPr marL="457200" lvl="1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dirty="0">
                <a:solidFill>
                  <a:schemeClr val="tx1"/>
                </a:solidFill>
              </a:rPr>
              <a:t>« Le CNU, la qualification, mode d’emploi » (2 h) </a:t>
            </a:r>
            <a:r>
              <a:rPr lang="fr-FR" sz="2200" b="1" i="1" dirty="0">
                <a:solidFill>
                  <a:schemeClr val="bg1"/>
                </a:solidFill>
              </a:rPr>
              <a:t>Fortement recommandé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dirty="0">
                <a:solidFill>
                  <a:schemeClr val="tx1"/>
                </a:solidFill>
              </a:rPr>
              <a:t>Publier un article scientifique (6 h)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dirty="0">
                <a:solidFill>
                  <a:schemeClr val="tx1"/>
                </a:solidFill>
              </a:rPr>
              <a:t>Plagiat enseignement et recherche (6 h)</a:t>
            </a:r>
            <a:endParaRPr lang="fr-FR" sz="2200" b="1" dirty="0">
              <a:solidFill>
                <a:schemeClr val="tx1"/>
              </a:solidFill>
              <a:cs typeface="+mn-cs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08912" cy="1440160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Pour les enseignant.es de collèges et lycées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19672" y="1916832"/>
            <a:ext cx="7272808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Les enseignant.es salarié.es ont à effectuer </a:t>
            </a:r>
            <a:r>
              <a:rPr lang="fr-FR" sz="2200" b="1" dirty="0">
                <a:solidFill>
                  <a:srgbClr val="A53010"/>
                </a:solidFill>
              </a:rPr>
              <a:t>une partie du tronc commun</a:t>
            </a:r>
            <a:r>
              <a:rPr lang="fr-FR" sz="2200" dirty="0">
                <a:solidFill>
                  <a:schemeClr val="tx1"/>
                </a:solidFill>
              </a:rPr>
              <a:t>, à savoir :</a:t>
            </a: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1100" dirty="0">
                <a:solidFill>
                  <a:schemeClr val="tx1"/>
                </a:solidFill>
              </a:rPr>
              <a:t> </a:t>
            </a:r>
            <a:endParaRPr lang="fr-FR" sz="2200" dirty="0">
              <a:solidFill>
                <a:schemeClr val="tx1"/>
              </a:solidFill>
            </a:endParaRPr>
          </a:p>
          <a:p>
            <a:r>
              <a:rPr lang="fr-FR" sz="2200" b="1" dirty="0">
                <a:solidFill>
                  <a:schemeClr val="tx1"/>
                </a:solidFill>
              </a:rPr>
              <a:t>deux séminaires </a:t>
            </a:r>
            <a:r>
              <a:rPr lang="fr-FR" sz="2200" dirty="0">
                <a:solidFill>
                  <a:schemeClr val="tx1"/>
                </a:solidFill>
              </a:rPr>
              <a:t>disciplinaires et/ou interdisciplinaires dont l’un au moins est choisi sur la liste des formations ALLPH@) </a:t>
            </a:r>
          </a:p>
          <a:p>
            <a:r>
              <a:rPr lang="fr-FR" sz="2200" dirty="0">
                <a:solidFill>
                  <a:schemeClr val="tx1"/>
                </a:solidFill>
              </a:rPr>
              <a:t>La </a:t>
            </a:r>
            <a:r>
              <a:rPr lang="fr-FR" sz="2200" b="1" dirty="0">
                <a:solidFill>
                  <a:schemeClr val="tx1"/>
                </a:solidFill>
              </a:rPr>
              <a:t>formation à l’Éthique et à l’intégrité scientifique</a:t>
            </a:r>
          </a:p>
          <a:p>
            <a:r>
              <a:rPr lang="fr-FR" sz="2200" dirty="0">
                <a:solidFill>
                  <a:schemeClr val="tx1"/>
                </a:solidFill>
              </a:rPr>
              <a:t>Assister ou intervenir à un </a:t>
            </a:r>
            <a:r>
              <a:rPr lang="fr-FR" sz="2200" b="1" dirty="0">
                <a:solidFill>
                  <a:schemeClr val="tx1"/>
                </a:solidFill>
              </a:rPr>
              <a:t>Doc-to-me 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Des options </a:t>
            </a:r>
            <a:r>
              <a:rPr lang="fr-FR" sz="2200" dirty="0">
                <a:solidFill>
                  <a:schemeClr val="tx1"/>
                </a:solidFill>
              </a:rPr>
              <a:t>(y compris proposées dans les autres parcours)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fr-FR" sz="100" b="1" u="sng" dirty="0">
              <a:solidFill>
                <a:srgbClr val="A53010"/>
              </a:solidFill>
            </a:endParaRPr>
          </a:p>
          <a:p>
            <a:pPr lvl="2">
              <a:buClr>
                <a:schemeClr val="bg1"/>
              </a:buClr>
              <a:buFont typeface="Century Gothic" panose="020B0502020202020204" pitchFamily="34" charset="0"/>
              <a:buChar char="►"/>
            </a:pPr>
            <a:r>
              <a:rPr lang="fr-FR" sz="2200" b="1" i="1" dirty="0">
                <a:solidFill>
                  <a:schemeClr val="bg1"/>
                </a:solidFill>
              </a:rPr>
              <a:t>Leur activité salariée équivaut à 50 heures.     Dispense à demander via ADUM au titre des       formations hors catalogue en joignant son arrêté de nomination.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20880" cy="1296144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3800" dirty="0">
                <a:solidFill>
                  <a:schemeClr val="bg1"/>
                </a:solidFill>
                <a:ea typeface="+mn-ea"/>
                <a:cs typeface="+mn-cs"/>
              </a:rPr>
              <a:t>Non CDU, non salariés de l’enseignement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19672" y="1484784"/>
            <a:ext cx="7416824" cy="525658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fr-FR" sz="3100" b="1" dirty="0">
                <a:solidFill>
                  <a:schemeClr val="tx1"/>
                </a:solidFill>
              </a:rPr>
              <a:t>Vacations dans l’enseignement supérieur ou activité équivalente </a:t>
            </a:r>
            <a:r>
              <a:rPr lang="fr-FR" sz="2800" b="1" dirty="0">
                <a:solidFill>
                  <a:schemeClr val="tx1"/>
                </a:solidFill>
              </a:rPr>
              <a:t/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500" b="1" dirty="0">
                <a:solidFill>
                  <a:schemeClr val="tx1"/>
                </a:solidFill>
              </a:rPr>
              <a:t> </a:t>
            </a:r>
            <a:r>
              <a:rPr lang="fr-FR" sz="2900" dirty="0">
                <a:solidFill>
                  <a:schemeClr val="tx1"/>
                </a:solidFill>
              </a:rPr>
              <a:t/>
            </a:r>
            <a:br>
              <a:rPr lang="fr-FR" sz="2900" dirty="0">
                <a:solidFill>
                  <a:schemeClr val="tx1"/>
                </a:solidFill>
              </a:rPr>
            </a:br>
            <a:r>
              <a:rPr lang="fr-FR" sz="2900" dirty="0">
                <a:solidFill>
                  <a:schemeClr val="tx1"/>
                </a:solidFill>
              </a:rPr>
              <a:t>= Validation de 12 h/ an pendant 3 ans</a:t>
            </a:r>
          </a:p>
          <a:p>
            <a:pPr>
              <a:spcBef>
                <a:spcPts val="2400"/>
              </a:spcBef>
            </a:pPr>
            <a:r>
              <a:rPr lang="fr-FR" sz="3100" b="1" dirty="0">
                <a:solidFill>
                  <a:schemeClr val="tx1"/>
                </a:solidFill>
              </a:rPr>
              <a:t>Modules assurés par l’École des Docteurs</a:t>
            </a:r>
            <a:r>
              <a:rPr lang="fr-FR" sz="2800" b="1" dirty="0">
                <a:solidFill>
                  <a:schemeClr val="tx1"/>
                </a:solidFill>
              </a:rPr>
              <a:t/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300" b="1" dirty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chemeClr val="tx1"/>
                </a:solidFill>
              </a:rPr>
              <a:t/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3100" dirty="0">
                <a:solidFill>
                  <a:schemeClr val="tx1"/>
                </a:solidFill>
              </a:rPr>
              <a:t>« Pratiques pédagogiques pour l’Université » (35 h) Parmi lesquels :</a:t>
            </a:r>
            <a:br>
              <a:rPr lang="fr-FR" sz="3100" dirty="0">
                <a:solidFill>
                  <a:schemeClr val="tx1"/>
                </a:solidFill>
              </a:rPr>
            </a:br>
            <a:r>
              <a:rPr lang="fr-FR" sz="1100" dirty="0">
                <a:solidFill>
                  <a:schemeClr val="tx1"/>
                </a:solidFill>
              </a:rPr>
              <a:t> </a:t>
            </a:r>
            <a:endParaRPr lang="fr-FR" sz="31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</a:rPr>
              <a:t>Maîtrisez le corps et l’espace (6 h)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</a:rPr>
              <a:t>Pratiques théâtrales pour la didactique (6 h)</a:t>
            </a:r>
          </a:p>
          <a:p>
            <a:pPr>
              <a:spcBef>
                <a:spcPts val="2400"/>
              </a:spcBef>
            </a:pPr>
            <a:r>
              <a:rPr lang="fr-FR" sz="3100" dirty="0">
                <a:solidFill>
                  <a:schemeClr val="tx1"/>
                </a:solidFill>
              </a:rPr>
              <a:t>« Le CNU, la qualification, mode d’emploi » (2 h)</a:t>
            </a:r>
            <a:r>
              <a:rPr lang="fr-FR" sz="31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br>
              <a:rPr lang="fr-FR" sz="31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3100" dirty="0">
                <a:solidFill>
                  <a:schemeClr val="tx1"/>
                </a:solidFill>
                <a:sym typeface="Wingdings" panose="05000000000000000000" pitchFamily="2" charset="2"/>
              </a:rPr>
              <a:t>     </a:t>
            </a:r>
            <a:r>
              <a:rPr lang="fr-FR" sz="31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3100" b="1" i="1" dirty="0">
                <a:solidFill>
                  <a:schemeClr val="bg1"/>
                </a:solidFill>
              </a:rPr>
              <a:t>Fortement recommandé </a:t>
            </a:r>
          </a:p>
          <a:p>
            <a:pPr>
              <a:spcBef>
                <a:spcPts val="2400"/>
              </a:spcBef>
            </a:pPr>
            <a:r>
              <a:rPr lang="fr-FR" sz="3100" dirty="0">
                <a:solidFill>
                  <a:schemeClr val="tx1"/>
                </a:solidFill>
              </a:rPr>
              <a:t>Plagiat Enseignement et Recherche (6 h)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88C25CE4-E716-4667-A75E-6A8D318DA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948672"/>
              </p:ext>
            </p:extLst>
          </p:nvPr>
        </p:nvGraphicFramePr>
        <p:xfrm>
          <a:off x="899592" y="1052736"/>
          <a:ext cx="799288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191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17311"/>
            <a:ext cx="7776864" cy="720080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Carrière internationale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91680" y="1556792"/>
            <a:ext cx="6984776" cy="5040560"/>
          </a:xfrm>
        </p:spPr>
        <p:txBody>
          <a:bodyPr>
            <a:normAutofit lnSpcReduction="10000"/>
          </a:bodyPr>
          <a:lstStyle/>
          <a:p>
            <a:r>
              <a:rPr lang="fr-FR" sz="2200" b="1" dirty="0">
                <a:solidFill>
                  <a:schemeClr val="tx1"/>
                </a:solidFill>
              </a:rPr>
              <a:t>Modules dans la rubrique internationale </a:t>
            </a:r>
            <a:r>
              <a:rPr lang="fr-FR" sz="2200" dirty="0">
                <a:solidFill>
                  <a:schemeClr val="tx1"/>
                </a:solidFill>
              </a:rPr>
              <a:t>(16 h) :</a:t>
            </a: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  </a:t>
            </a:r>
            <a:endParaRPr lang="fr-FR" sz="2200" dirty="0">
              <a:solidFill>
                <a:schemeClr val="tx1"/>
              </a:solidFill>
            </a:endParaRP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Aide à la préparation d’une mission à l’étranger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Create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your</a:t>
            </a:r>
            <a:r>
              <a:rPr lang="fr-FR" sz="2000" dirty="0">
                <a:solidFill>
                  <a:schemeClr val="tx1"/>
                </a:solidFill>
              </a:rPr>
              <a:t> CV in English and Recruitment Interview (7 h)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Skills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Assessment</a:t>
            </a:r>
            <a:r>
              <a:rPr lang="fr-FR" sz="2000" dirty="0">
                <a:solidFill>
                  <a:schemeClr val="tx1"/>
                </a:solidFill>
              </a:rPr>
              <a:t> and Professional Project in English (6 h)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Doctors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looking</a:t>
            </a:r>
            <a:r>
              <a:rPr lang="fr-FR" sz="2000" dirty="0">
                <a:solidFill>
                  <a:schemeClr val="tx1"/>
                </a:solidFill>
              </a:rPr>
              <a:t> for a job </a:t>
            </a:r>
            <a:r>
              <a:rPr lang="fr-FR" sz="2000" dirty="0" err="1">
                <a:solidFill>
                  <a:schemeClr val="tx1"/>
                </a:solidFill>
              </a:rPr>
              <a:t>outside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academia</a:t>
            </a:r>
            <a:r>
              <a:rPr lang="fr-FR" sz="2000" dirty="0">
                <a:solidFill>
                  <a:schemeClr val="tx1"/>
                </a:solidFill>
              </a:rPr>
              <a:t> (3 h)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200" b="1" dirty="0">
                <a:solidFill>
                  <a:schemeClr val="tx1"/>
                </a:solidFill>
              </a:rPr>
              <a:t>Une participation aux </a:t>
            </a:r>
            <a:r>
              <a:rPr lang="fr-FR" sz="2200" b="1" dirty="0" err="1">
                <a:solidFill>
                  <a:schemeClr val="tx1"/>
                </a:solidFill>
              </a:rPr>
              <a:t>Doctoriales</a:t>
            </a:r>
            <a:r>
              <a:rPr lang="fr-FR" sz="2200" b="1" dirty="0">
                <a:solidFill>
                  <a:schemeClr val="tx1"/>
                </a:solidFill>
              </a:rPr>
              <a:t> ou à un Atelier Projet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(max 30 h)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fr-FR" sz="100" b="1" u="sng" dirty="0">
              <a:solidFill>
                <a:srgbClr val="A53010"/>
              </a:solidFill>
            </a:endParaRPr>
          </a:p>
          <a:p>
            <a:pPr lvl="2">
              <a:buClr>
                <a:schemeClr val="bg1"/>
              </a:buClr>
              <a:buFont typeface="Century Gothic" panose="020B0502020202020204" pitchFamily="34" charset="0"/>
              <a:buChar char="►"/>
            </a:pPr>
            <a:r>
              <a:rPr lang="fr-FR" sz="2200" b="1" i="1" dirty="0">
                <a:solidFill>
                  <a:schemeClr val="bg1"/>
                </a:solidFill>
              </a:rPr>
              <a:t>La cotutelle vaut pour 50 h. Dispense à demander au titre des formations hors catalogue en joignant la convention de cotutelle.</a:t>
            </a:r>
            <a:endParaRPr lang="fr-FR" sz="2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88C25CE4-E716-4667-A75E-6A8D318DA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707863"/>
              </p:ext>
            </p:extLst>
          </p:nvPr>
        </p:nvGraphicFramePr>
        <p:xfrm>
          <a:off x="899592" y="1052736"/>
          <a:ext cx="799288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061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24327" cy="792088"/>
          </a:xfrm>
        </p:spPr>
        <p:txBody>
          <a:bodyPr>
            <a:no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ea typeface="+mn-ea"/>
                <a:cs typeface="+mn-cs"/>
              </a:rPr>
              <a:t>Recherche</a:t>
            </a:r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 / Création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47664" y="1375685"/>
            <a:ext cx="7373967" cy="5472608"/>
          </a:xfrm>
        </p:spPr>
        <p:txBody>
          <a:bodyPr>
            <a:noAutofit/>
          </a:bodyPr>
          <a:lstStyle/>
          <a:p>
            <a:r>
              <a:rPr lang="fr-FR" sz="2200" b="1" dirty="0">
                <a:solidFill>
                  <a:schemeClr val="tx1"/>
                </a:solidFill>
                <a:latin typeface="+mj-lt"/>
              </a:rPr>
              <a:t>Séminaire structurant ALLPH@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(12 h/ an)</a:t>
            </a:r>
          </a:p>
          <a:p>
            <a:pPr marL="0" indent="0" algn="ctr">
              <a:buNone/>
            </a:pPr>
            <a:r>
              <a:rPr lang="fr-FR" sz="2000" i="0" dirty="0">
                <a:solidFill>
                  <a:srgbClr val="A53010"/>
                </a:solidFill>
                <a:effectLst/>
                <a:latin typeface="+mj-lt"/>
              </a:rPr>
              <a:t>Vendredi </a:t>
            </a:r>
            <a:r>
              <a:rPr lang="fr-FR" sz="2000" dirty="0">
                <a:solidFill>
                  <a:srgbClr val="A53010"/>
                </a:solidFill>
                <a:latin typeface="+mj-lt"/>
              </a:rPr>
              <a:t>24</a:t>
            </a:r>
            <a:r>
              <a:rPr lang="fr-FR" sz="2000" i="0" dirty="0">
                <a:solidFill>
                  <a:srgbClr val="A53010"/>
                </a:solidFill>
                <a:effectLst/>
                <a:latin typeface="+mj-lt"/>
              </a:rPr>
              <a:t> janvier, 11 avril et 5 mai de 9 h</a:t>
            </a:r>
            <a:r>
              <a:rPr lang="fr-FR" sz="2000" dirty="0">
                <a:solidFill>
                  <a:srgbClr val="A53010"/>
                </a:solidFill>
                <a:latin typeface="+mj-lt"/>
              </a:rPr>
              <a:t> à</a:t>
            </a:r>
            <a:r>
              <a:rPr lang="fr-FR" sz="2000" i="0" dirty="0">
                <a:solidFill>
                  <a:srgbClr val="A53010"/>
                </a:solidFill>
                <a:effectLst/>
                <a:latin typeface="+mj-lt"/>
              </a:rPr>
              <a:t> 17 h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A53010"/>
                </a:solidFill>
                <a:latin typeface="+mj-lt"/>
              </a:rPr>
              <a:t>Thématique 2024-2025 : L’inter-artistique: un étoilement des pratiques</a:t>
            </a:r>
          </a:p>
          <a:p>
            <a:pPr algn="l"/>
            <a:endParaRPr lang="fr-FR" sz="1050" dirty="0">
              <a:solidFill>
                <a:srgbClr val="002060"/>
              </a:solidFill>
              <a:latin typeface="+mj-lt"/>
            </a:endParaRPr>
          </a:p>
          <a:p>
            <a:r>
              <a:rPr lang="fr-FR" sz="2200" b="1" dirty="0">
                <a:solidFill>
                  <a:schemeClr val="tx1"/>
                </a:solidFill>
                <a:latin typeface="+mj-lt"/>
              </a:rPr>
              <a:t>Formations RESCAM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2200" b="0" i="0" dirty="0">
                <a:solidFill>
                  <a:schemeClr val="tx1"/>
                </a:solidFill>
                <a:effectLst/>
                <a:latin typeface="+mj-lt"/>
              </a:rPr>
              <a:t>Réseau interuniversitaire d’écoles doctorales Création, Arts et Médias)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fr-FR" sz="1050" dirty="0">
              <a:solidFill>
                <a:schemeClr val="tx1"/>
              </a:solidFill>
              <a:latin typeface="+mj-lt"/>
            </a:endParaRPr>
          </a:p>
          <a:p>
            <a:r>
              <a:rPr lang="fr-FR" sz="2200" b="1" dirty="0">
                <a:solidFill>
                  <a:schemeClr val="tx1"/>
                </a:solidFill>
                <a:latin typeface="+mj-lt"/>
              </a:rPr>
              <a:t>Modules « Diffusion des savoirs »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</a:t>
            </a:r>
            <a:br>
              <a:rPr lang="fr-FR" sz="2200" dirty="0">
                <a:solidFill>
                  <a:schemeClr val="tx1"/>
                </a:solidFill>
                <a:latin typeface="+mj-lt"/>
              </a:rPr>
            </a:br>
            <a:r>
              <a:rPr lang="fr-FR" sz="2000" dirty="0">
                <a:solidFill>
                  <a:schemeClr val="tx1"/>
                </a:solidFill>
                <a:latin typeface="+mj-lt"/>
              </a:rPr>
              <a:t>Nuit européenne des chercheur.es (18 h)</a:t>
            </a:r>
            <a:br>
              <a:rPr lang="fr-FR" sz="2000" dirty="0">
                <a:solidFill>
                  <a:schemeClr val="tx1"/>
                </a:solidFill>
                <a:latin typeface="+mj-lt"/>
              </a:rPr>
            </a:br>
            <a:r>
              <a:rPr lang="fr-FR" sz="2000" dirty="0" err="1">
                <a:solidFill>
                  <a:schemeClr val="tx1"/>
                </a:solidFill>
                <a:latin typeface="+mj-lt"/>
              </a:rPr>
              <a:t>Doctoriales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(max 30 h) </a:t>
            </a:r>
          </a:p>
          <a:p>
            <a:endParaRPr lang="fr-FR" sz="1100" dirty="0">
              <a:solidFill>
                <a:schemeClr val="tx1"/>
              </a:solidFill>
              <a:latin typeface="+mj-lt"/>
            </a:endParaRPr>
          </a:p>
          <a:p>
            <a:r>
              <a:rPr lang="fr-FR" sz="2200" b="1" dirty="0">
                <a:solidFill>
                  <a:schemeClr val="tx1"/>
                </a:solidFill>
                <a:latin typeface="+mj-lt"/>
              </a:rPr>
              <a:t>Résidences d’artistes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(max 25 h)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6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88C25CE4-E716-4667-A75E-6A8D318DA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138297"/>
              </p:ext>
            </p:extLst>
          </p:nvPr>
        </p:nvGraphicFramePr>
        <p:xfrm>
          <a:off x="899592" y="1052736"/>
          <a:ext cx="80648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31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35696" y="1395066"/>
            <a:ext cx="6768752" cy="5462934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Marie-Agnès </a:t>
            </a:r>
            <a:r>
              <a:rPr lang="fr-FR" sz="2400" b="1" dirty="0" err="1">
                <a:solidFill>
                  <a:srgbClr val="A53010"/>
                </a:solidFill>
                <a:latin typeface="+mj-lt"/>
              </a:rPr>
              <a:t>Palaisi</a:t>
            </a:r>
            <a:endParaRPr lang="fr-F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	Direction de l’École doctorale ALLPH@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	D 150 (sur rendez-vous)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/>
            </a:r>
            <a:br>
              <a:rPr lang="fr-FR" sz="2400" dirty="0">
                <a:solidFill>
                  <a:srgbClr val="002060"/>
                </a:solidFill>
                <a:latin typeface="+mj-lt"/>
              </a:rPr>
            </a:br>
            <a:r>
              <a:rPr lang="fr-FR" sz="2400" dirty="0">
                <a:solidFill>
                  <a:srgbClr val="002060"/>
                </a:solidFill>
                <a:latin typeface="+mj-lt"/>
              </a:rPr>
              <a:t>         </a:t>
            </a:r>
            <a:r>
              <a:rPr lang="fr-FR" sz="2400" dirty="0">
                <a:solidFill>
                  <a:srgbClr val="A5301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direction.allpha@univ-tlse2.fr</a:t>
            </a:r>
            <a:endParaRPr lang="fr-FR" sz="2400" dirty="0">
              <a:solidFill>
                <a:srgbClr val="002060"/>
              </a:solidFill>
              <a:latin typeface="+mj-lt"/>
            </a:endParaRPr>
          </a:p>
          <a:p>
            <a:pPr marL="0">
              <a:buNone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Et 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vos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représentant·es</a:t>
            </a:r>
            <a:endParaRPr lang="fr-FR" sz="36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Les </a:t>
            </a:r>
            <a:r>
              <a:rPr lang="fr-FR" sz="2400" b="1" dirty="0" err="1">
                <a:solidFill>
                  <a:srgbClr val="A53010"/>
                </a:solidFill>
                <a:latin typeface="+mj-lt"/>
              </a:rPr>
              <a:t>élu·es·es</a:t>
            </a:r>
            <a:r>
              <a:rPr lang="fr-FR" sz="2400" b="1" dirty="0">
                <a:solidFill>
                  <a:srgbClr val="A53010"/>
                </a:solidFill>
                <a:latin typeface="+mj-lt"/>
              </a:rPr>
              <a:t> </a:t>
            </a:r>
            <a:r>
              <a:rPr lang="fr-FR" sz="2400" b="1" dirty="0" err="1">
                <a:solidFill>
                  <a:srgbClr val="A53010"/>
                </a:solidFill>
                <a:latin typeface="+mj-lt"/>
              </a:rPr>
              <a:t>doctorant·es</a:t>
            </a:r>
            <a:r>
              <a:rPr lang="fr-FR" sz="2400" b="1" dirty="0">
                <a:solidFill>
                  <a:srgbClr val="A53010"/>
                </a:solidFill>
                <a:latin typeface="+mj-lt"/>
              </a:rPr>
              <a:t> d’ALLPH@ </a:t>
            </a:r>
            <a:br>
              <a:rPr lang="fr-FR" sz="2400" b="1" dirty="0">
                <a:solidFill>
                  <a:srgbClr val="A53010"/>
                </a:solidFill>
                <a:latin typeface="+mj-lt"/>
              </a:rPr>
            </a:br>
            <a:r>
              <a:rPr lang="fr-FR" sz="2400" dirty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D 154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	 </a:t>
            </a:r>
            <a:r>
              <a:rPr lang="fr-FR" sz="2400" dirty="0">
                <a:solidFill>
                  <a:srgbClr val="A5301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elusallpha@gmail.com</a:t>
            </a:r>
            <a:endParaRPr lang="fr-FR" sz="2400" dirty="0">
              <a:solidFill>
                <a:srgbClr val="A53010"/>
              </a:solidFill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12BCA80-B717-E907-DEA3-74F91A465510}"/>
              </a:ext>
            </a:extLst>
          </p:cNvPr>
          <p:cNvSpPr txBox="1"/>
          <p:nvPr/>
        </p:nvSpPr>
        <p:spPr>
          <a:xfrm>
            <a:off x="2915816" y="548680"/>
            <a:ext cx="499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 direction</a:t>
            </a:r>
          </a:p>
        </p:txBody>
      </p:sp>
    </p:spTree>
    <p:extLst>
      <p:ext uri="{BB962C8B-B14F-4D97-AF65-F5344CB8AC3E}">
        <p14:creationId xmlns:p14="http://schemas.microsoft.com/office/powerpoint/2010/main" val="3375150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24327" cy="792088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Recherche - Édition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1412776"/>
            <a:ext cx="7128792" cy="5112568"/>
          </a:xfrm>
        </p:spPr>
        <p:txBody>
          <a:bodyPr>
            <a:noAutofit/>
          </a:bodyPr>
          <a:lstStyle/>
          <a:p>
            <a:r>
              <a:rPr lang="fr-FR" sz="2200" b="1" dirty="0">
                <a:solidFill>
                  <a:schemeClr val="tx1"/>
                </a:solidFill>
                <a:latin typeface="+mj-lt"/>
              </a:rPr>
              <a:t>Séminaire transversal « Politiques éditoriales »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 </a:t>
            </a:r>
            <a:br>
              <a:rPr lang="fr-FR" sz="2200" dirty="0">
                <a:solidFill>
                  <a:schemeClr val="tx1"/>
                </a:solidFill>
                <a:latin typeface="+mj-lt"/>
              </a:rPr>
            </a:br>
            <a:r>
              <a:rPr lang="fr-FR" sz="2200" dirty="0">
                <a:solidFill>
                  <a:schemeClr val="tx1"/>
                </a:solidFill>
                <a:latin typeface="+mj-lt"/>
              </a:rPr>
              <a:t>(18 h)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+mj-lt"/>
              </a:rPr>
              <a:t>Modules obligatoires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assurés par l’UT2J ou l’École des Docteurs : </a:t>
            </a:r>
            <a:endParaRPr lang="fr-FR" sz="20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Publier un article scientifique (6 h)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Le plagiat enseignement et recherche (6 h)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Créer et gérer une collection dans HAL (3 h)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Tenir un blog scientifique sur Hypothèses (2 séances de 4 h chacune) 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fr-FR" sz="2200" b="1" dirty="0">
                <a:solidFill>
                  <a:schemeClr val="tx1"/>
                </a:solidFill>
                <a:latin typeface="+mj-lt"/>
              </a:rPr>
              <a:t>Hors catalogue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peuvent être validés : </a:t>
            </a:r>
            <a:endParaRPr lang="fr-FR" sz="20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Secrétariat de rédaction (20 h)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Convention d’accueil dans une maison d’édition (max 36 h)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066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95793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Services Communs de la Documentation</a:t>
            </a:r>
            <a:b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(SCD)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699792" y="2996952"/>
            <a:ext cx="6336704" cy="3168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fr-FR" sz="3200" b="1" dirty="0">
                <a:solidFill>
                  <a:srgbClr val="A53010"/>
                </a:solidFill>
                <a:latin typeface="+mj-lt"/>
              </a:rPr>
              <a:t>Présentation des outils et des formations disponibles </a:t>
            </a:r>
          </a:p>
          <a:p>
            <a:pPr marL="45720" indent="0">
              <a:buNone/>
            </a:pPr>
            <a:r>
              <a:rPr lang="fr-FR" sz="2800" dirty="0">
                <a:solidFill>
                  <a:schemeClr val="tx1"/>
                </a:solidFill>
                <a:latin typeface="+mj-lt"/>
              </a:rPr>
              <a:t>Par Roxane </a:t>
            </a:r>
            <a:r>
              <a:rPr lang="fr-FR" sz="2800" dirty="0" err="1">
                <a:solidFill>
                  <a:schemeClr val="tx1"/>
                </a:solidFill>
                <a:latin typeface="+mj-lt"/>
              </a:rPr>
              <a:t>Mauillon</a:t>
            </a: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493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5DBF10-7B09-7106-B7B0-7935DF2A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73" y="725662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a typeface="+mn-ea"/>
                <a:cs typeface="+mn-cs"/>
              </a:rPr>
              <a:t>L’école des docteurs </a:t>
            </a:r>
            <a:br>
              <a:rPr lang="fr-FR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fr-FR" dirty="0">
                <a:solidFill>
                  <a:schemeClr val="bg1"/>
                </a:solidFill>
                <a:ea typeface="+mn-ea"/>
                <a:cs typeface="+mn-cs"/>
              </a:rPr>
              <a:t>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FA14A6-7FA6-53CB-AFA2-ED05E0EB5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2006552"/>
            <a:ext cx="6400800" cy="21996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fr-FR" sz="3600" dirty="0">
                <a:solidFill>
                  <a:schemeClr val="bg1"/>
                </a:solidFill>
                <a:latin typeface="+mj-lt"/>
              </a:rPr>
              <a:t>l’université de Toulouse</a:t>
            </a:r>
          </a:p>
          <a:p>
            <a:pPr marL="0" indent="0" algn="ctr">
              <a:spcBef>
                <a:spcPct val="0"/>
              </a:spcBef>
              <a:buNone/>
            </a:pPr>
            <a:endParaRPr lang="fr-FR" sz="360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sz="2800" b="1" dirty="0" err="1">
                <a:effectLst/>
              </a:rPr>
              <a:t>Nicolette</a:t>
            </a:r>
            <a:r>
              <a:rPr lang="fr-FR" sz="2800" b="1" dirty="0">
                <a:effectLst/>
              </a:rPr>
              <a:t> D'ALMEIDA BOIT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118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0ACCCA8-7AA5-4EDB-B483-7E028EE0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132856"/>
            <a:ext cx="4896544" cy="2592288"/>
          </a:xfrm>
        </p:spPr>
        <p:txBody>
          <a:bodyPr>
            <a:normAutofit/>
          </a:bodyPr>
          <a:lstStyle/>
          <a:p>
            <a:r>
              <a:rPr lang="fr-FR" sz="7200" b="1" dirty="0">
                <a:solidFill>
                  <a:srgbClr val="A53010"/>
                </a:solidFill>
              </a:rPr>
              <a:t>À venir… </a:t>
            </a:r>
          </a:p>
        </p:txBody>
      </p:sp>
    </p:spTree>
    <p:extLst>
      <p:ext uri="{BB962C8B-B14F-4D97-AF65-F5344CB8AC3E}">
        <p14:creationId xmlns:p14="http://schemas.microsoft.com/office/powerpoint/2010/main" val="3908171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43608" y="620688"/>
            <a:ext cx="7128792" cy="54726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4300" dirty="0">
                <a:solidFill>
                  <a:schemeClr val="bg1"/>
                </a:solidFill>
                <a:latin typeface="+mj-lt"/>
              </a:rPr>
              <a:t>Rentrée scientifique des Écoles Doctorales</a:t>
            </a:r>
          </a:p>
          <a:p>
            <a:pPr marL="45720" indent="0" algn="ctr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Vendredi 8 novembre 2023</a:t>
            </a:r>
          </a:p>
          <a:p>
            <a:pPr marL="45720" indent="0"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14 h-16 h</a:t>
            </a:r>
          </a:p>
          <a:p>
            <a:pPr marL="45720" indent="0"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AMPHI MDS2</a:t>
            </a:r>
          </a:p>
          <a:p>
            <a:pPr marL="45720" indent="0" algn="ctr">
              <a:buNone/>
            </a:pPr>
            <a:r>
              <a:rPr lang="fr-FR" sz="2600" b="1" dirty="0">
                <a:solidFill>
                  <a:schemeClr val="tx1"/>
                </a:solidFill>
              </a:rPr>
              <a:t>Jean-Gabriel </a:t>
            </a:r>
            <a:r>
              <a:rPr lang="fr-FR" sz="2600" b="1" dirty="0" err="1">
                <a:solidFill>
                  <a:schemeClr val="tx1"/>
                </a:solidFill>
              </a:rPr>
              <a:t>Ganascia</a:t>
            </a:r>
            <a:endParaRPr lang="fr-FR" sz="26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quoi l’IA transforme-t-elle les pratiques dans l’ESR ?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fr-FR" sz="2800" b="1" dirty="0">
              <a:solidFill>
                <a:srgbClr val="A53010"/>
              </a:solidFill>
            </a:endParaRPr>
          </a:p>
          <a:p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75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8219256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Zoom d’information </a:t>
            </a:r>
          </a:p>
          <a:p>
            <a:pPr algn="ctr">
              <a:buNone/>
            </a:pPr>
            <a:r>
              <a:rPr lang="fr-FR" sz="2200" dirty="0">
                <a:solidFill>
                  <a:schemeClr val="tx1"/>
                </a:solidFill>
              </a:rPr>
              <a:t>(à l’intention des </a:t>
            </a:r>
            <a:r>
              <a:rPr lang="fr-FR" sz="2200" dirty="0" err="1">
                <a:solidFill>
                  <a:schemeClr val="tx1"/>
                </a:solidFill>
              </a:rPr>
              <a:t>doctorant·es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éloigné·es</a:t>
            </a:r>
            <a:r>
              <a:rPr lang="fr-FR" sz="2200" dirty="0">
                <a:solidFill>
                  <a:schemeClr val="tx1"/>
                </a:solidFill>
              </a:rPr>
              <a:t>) </a:t>
            </a:r>
          </a:p>
          <a:p>
            <a:pPr algn="ctr">
              <a:buNone/>
            </a:pPr>
            <a:endParaRPr lang="fr-FR" sz="20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Lundi 13 janvier</a:t>
            </a:r>
          </a:p>
          <a:p>
            <a:pPr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12 h 30 - 14 h</a:t>
            </a:r>
          </a:p>
          <a:p>
            <a:pPr algn="ctr">
              <a:buNone/>
            </a:pPr>
            <a:r>
              <a:rPr lang="fr-FR" sz="2800" b="1" i="1" dirty="0">
                <a:solidFill>
                  <a:srgbClr val="A53010"/>
                </a:solidFill>
              </a:rPr>
              <a:t>par visioconférence</a:t>
            </a:r>
          </a:p>
          <a:p>
            <a:pPr algn="ctr">
              <a:buNone/>
            </a:pP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1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59632" y="404664"/>
            <a:ext cx="7632848" cy="604867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Journée d’Information sur les financements pendant la thèse</a:t>
            </a:r>
          </a:p>
          <a:p>
            <a:pPr algn="ctr"/>
            <a:endParaRPr lang="fr-FR" dirty="0">
              <a:solidFill>
                <a:srgbClr val="00B050"/>
              </a:solidFill>
            </a:endParaRPr>
          </a:p>
          <a:p>
            <a:pPr algn="ctr"/>
            <a:endParaRPr lang="fr-FR" dirty="0">
              <a:solidFill>
                <a:srgbClr val="00B050"/>
              </a:solidFill>
            </a:endParaRPr>
          </a:p>
          <a:p>
            <a:pPr algn="ctr"/>
            <a:r>
              <a:rPr lang="fr-FR" sz="4000" dirty="0" err="1">
                <a:solidFill>
                  <a:schemeClr val="tx1"/>
                </a:solidFill>
                <a:latin typeface="+mj-lt"/>
                <a:cs typeface="Adobe Devanagari" panose="02040503050201020203" pitchFamily="18" charset="0"/>
              </a:rPr>
              <a:t>Co-organisée</a:t>
            </a:r>
            <a:r>
              <a:rPr lang="fr-FR" sz="4000" dirty="0">
                <a:solidFill>
                  <a:schemeClr val="tx1"/>
                </a:solidFill>
                <a:latin typeface="+mj-lt"/>
                <a:cs typeface="Adobe Devanagari" panose="02040503050201020203" pitchFamily="18" charset="0"/>
              </a:rPr>
              <a:t> par les </a:t>
            </a:r>
            <a:r>
              <a:rPr lang="fr-FR" sz="4000" dirty="0" err="1">
                <a:solidFill>
                  <a:schemeClr val="tx1"/>
                </a:solidFill>
                <a:latin typeface="+mj-lt"/>
                <a:cs typeface="Adobe Devanagari" panose="02040503050201020203" pitchFamily="18" charset="0"/>
              </a:rPr>
              <a:t>élu.es</a:t>
            </a:r>
            <a:r>
              <a:rPr lang="fr-FR" sz="4000" dirty="0">
                <a:solidFill>
                  <a:schemeClr val="tx1"/>
                </a:solidFill>
                <a:latin typeface="+mj-lt"/>
                <a:cs typeface="Adobe Devanagari" panose="02040503050201020203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+mj-lt"/>
                <a:cs typeface="Adobe Devanagari" panose="02040503050201020203" pitchFamily="18" charset="0"/>
              </a:rPr>
              <a:t>doctorant.es</a:t>
            </a:r>
            <a:endParaRPr lang="fr-FR" sz="4000" dirty="0">
              <a:solidFill>
                <a:schemeClr val="tx1"/>
              </a:solidFill>
              <a:latin typeface="+mj-lt"/>
              <a:cs typeface="Adobe Devanagari" panose="02040503050201020203" pitchFamily="18" charset="0"/>
            </a:endParaRPr>
          </a:p>
          <a:p>
            <a:pPr marL="0" indent="0" algn="ctr">
              <a:buNone/>
            </a:pPr>
            <a:endParaRPr lang="pt-BR" sz="4000" b="1" i="0" dirty="0">
              <a:solidFill>
                <a:srgbClr val="A53010"/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pt-BR" sz="4000" b="1" i="0" dirty="0" err="1">
                <a:solidFill>
                  <a:srgbClr val="A53010"/>
                </a:solidFill>
                <a:effectLst/>
                <a:latin typeface="+mj-lt"/>
              </a:rPr>
              <a:t>Lundi</a:t>
            </a:r>
            <a:r>
              <a:rPr lang="pt-BR" sz="4000" b="1" i="0" dirty="0">
                <a:solidFill>
                  <a:srgbClr val="A53010"/>
                </a:solidFill>
                <a:effectLst/>
                <a:latin typeface="+mj-lt"/>
              </a:rPr>
              <a:t> 20 janvier</a:t>
            </a:r>
          </a:p>
          <a:p>
            <a:pPr marL="0" indent="0" algn="ctr">
              <a:buNone/>
            </a:pPr>
            <a:r>
              <a:rPr lang="pt-BR" sz="4000" b="1" dirty="0">
                <a:solidFill>
                  <a:srgbClr val="A53010"/>
                </a:solidFill>
                <a:latin typeface="+mj-lt"/>
              </a:rPr>
              <a:t>AMPHI 417</a:t>
            </a:r>
            <a:endParaRPr lang="fr-FR" sz="4000" b="1" dirty="0">
              <a:solidFill>
                <a:srgbClr val="A5301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158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55576" y="676262"/>
            <a:ext cx="8219256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Forum sur la diversité fonctionnelle</a:t>
            </a:r>
          </a:p>
          <a:p>
            <a:pPr algn="ctr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fr-FR" sz="4000" b="1" dirty="0">
                <a:solidFill>
                  <a:srgbClr val="A53010"/>
                </a:solidFill>
              </a:rPr>
              <a:t>31 janvier 9h-12h30</a:t>
            </a:r>
          </a:p>
          <a:p>
            <a:pPr algn="ctr">
              <a:buNone/>
            </a:pPr>
            <a:r>
              <a:rPr lang="fr-FR" sz="4000" b="1" dirty="0">
                <a:solidFill>
                  <a:srgbClr val="A53010"/>
                </a:solidFill>
              </a:rPr>
              <a:t>D30</a:t>
            </a:r>
          </a:p>
          <a:p>
            <a:pPr algn="ctr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4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59632" y="620688"/>
            <a:ext cx="7200800" cy="576064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Journée d’Étude des </a:t>
            </a:r>
            <a:r>
              <a:rPr lang="fr-FR" sz="4800" dirty="0" err="1">
                <a:solidFill>
                  <a:schemeClr val="bg1"/>
                </a:solidFill>
                <a:latin typeface="+mj-lt"/>
              </a:rPr>
              <a:t>Doctorant·es</a:t>
            </a:r>
            <a:r>
              <a:rPr lang="fr-FR" sz="4800" dirty="0">
                <a:solidFill>
                  <a:schemeClr val="bg1"/>
                </a:solidFill>
                <a:latin typeface="+mj-lt"/>
              </a:rPr>
              <a:t> d’ALLPH@</a:t>
            </a:r>
          </a:p>
          <a:p>
            <a:pPr algn="ctr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4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Dire et penser les pouvoirs</a:t>
            </a:r>
            <a:endParaRPr lang="fr-FR" sz="40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fr-FR" sz="18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sz="4300" b="1" dirty="0">
                <a:solidFill>
                  <a:srgbClr val="A53010"/>
                </a:solidFill>
                <a:effectLst/>
                <a:latin typeface="+mj-lt"/>
                <a:ea typeface="Times New Roman" panose="02020603050405020304" pitchFamily="18" charset="0"/>
              </a:rPr>
              <a:t>28 mars 2025</a:t>
            </a:r>
          </a:p>
          <a:p>
            <a:pPr algn="ctr">
              <a:buNone/>
            </a:pPr>
            <a:r>
              <a:rPr lang="fr-FR" sz="4300" b="1" dirty="0">
                <a:solidFill>
                  <a:srgbClr val="A53010"/>
                </a:solidFill>
                <a:effectLst/>
                <a:latin typeface="+mj-lt"/>
                <a:ea typeface="Times New Roman" panose="02020603050405020304" pitchFamily="18" charset="0"/>
              </a:rPr>
              <a:t>Amphi F417</a:t>
            </a:r>
          </a:p>
          <a:p>
            <a:pPr algn="ctr">
              <a:buNone/>
            </a:pPr>
            <a:endParaRPr lang="fr-FR" dirty="0"/>
          </a:p>
          <a:p>
            <a:pPr>
              <a:buNone/>
            </a:pPr>
            <a:r>
              <a:rPr lang="fr-FR" sz="1900" dirty="0">
                <a:solidFill>
                  <a:schemeClr val="tx1"/>
                </a:solidFill>
              </a:rPr>
              <a:t>	Les </a:t>
            </a:r>
            <a:r>
              <a:rPr lang="fr-FR" sz="1900" b="1" dirty="0">
                <a:solidFill>
                  <a:schemeClr val="tx1"/>
                </a:solidFill>
              </a:rPr>
              <a:t>propositions de communication </a:t>
            </a:r>
            <a:r>
              <a:rPr lang="fr-FR" sz="1900" dirty="0">
                <a:solidFill>
                  <a:schemeClr val="tx1"/>
                </a:solidFill>
              </a:rPr>
              <a:t>(titre et résumé entre 200 et 300 mots + brève notice indiquant le sujet de votre recherche, votre fonction, votre laboratoire de recherche, ainsi qu’une courte bibliographie de vos publications) à envoyer </a:t>
            </a:r>
            <a:r>
              <a:rPr lang="fr-FR" sz="1900" b="1" dirty="0">
                <a:solidFill>
                  <a:schemeClr val="tx1"/>
                </a:solidFill>
              </a:rPr>
              <a:t>avant le 12 janvier 2023 à l’adresse électronique des élu.es doctorant.es ALLPH@ :</a:t>
            </a:r>
            <a:r>
              <a:rPr lang="fr-FR" sz="1900" b="1" dirty="0"/>
              <a:t> </a:t>
            </a:r>
            <a:r>
              <a:rPr lang="fr-FR" sz="1900" b="1" u="sng" dirty="0">
                <a:solidFill>
                  <a:srgbClr val="A530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elusallpha@gmail.com</a:t>
            </a:r>
            <a:r>
              <a:rPr lang="fr-FR" sz="1900" b="1" dirty="0">
                <a:solidFill>
                  <a:srgbClr val="A53010"/>
                </a:solidFill>
              </a:rPr>
              <a:t> </a:t>
            </a:r>
            <a:endParaRPr lang="fr-FR" sz="2600" b="1" dirty="0">
              <a:solidFill>
                <a:srgbClr val="A53010"/>
              </a:solidFill>
            </a:endParaRPr>
          </a:p>
          <a:p>
            <a:pPr marL="4572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423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0ACCCA8-7AA5-4EDB-B483-7E028EE0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412776"/>
            <a:ext cx="5976664" cy="4752528"/>
          </a:xfrm>
        </p:spPr>
        <p:txBody>
          <a:bodyPr>
            <a:normAutofit/>
          </a:bodyPr>
          <a:lstStyle/>
          <a:p>
            <a:r>
              <a:rPr lang="fr-FR" sz="7200" b="1" dirty="0">
                <a:solidFill>
                  <a:srgbClr val="A53010"/>
                </a:solidFill>
              </a:rPr>
              <a:t>Les associations de </a:t>
            </a:r>
            <a:r>
              <a:rPr lang="fr-FR" sz="7200" b="1" dirty="0" err="1">
                <a:solidFill>
                  <a:srgbClr val="A53010"/>
                </a:solidFill>
              </a:rPr>
              <a:t>doctorant.es</a:t>
            </a:r>
            <a:endParaRPr lang="fr-FR" sz="7200" b="1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3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41FBEE-6D28-4258-AA22-374FA30E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169865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7F8836-216C-424A-B31A-C68C56CA0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592" y="1017043"/>
            <a:ext cx="8136904" cy="5760640"/>
          </a:xfrm>
        </p:spPr>
        <p:txBody>
          <a:bodyPr>
            <a:normAutofit fontScale="92500"/>
          </a:bodyPr>
          <a:lstStyle/>
          <a:p>
            <a:r>
              <a:rPr lang="fr-FR" sz="2100" b="1" dirty="0">
                <a:solidFill>
                  <a:schemeClr val="tx1"/>
                </a:solidFill>
              </a:rPr>
              <a:t>Le site web d’ALLPH@ :</a:t>
            </a:r>
            <a:r>
              <a:rPr lang="fr-FR" sz="2100" b="1" dirty="0">
                <a:solidFill>
                  <a:schemeClr val="accent1"/>
                </a:solidFill>
              </a:rPr>
              <a:t> </a:t>
            </a:r>
            <a:r>
              <a:rPr lang="fr-FR" sz="2100" b="1" dirty="0">
                <a:solidFill>
                  <a:srgbClr val="A530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https://allpha.univ-tlse2.fr/</a:t>
            </a:r>
            <a:endParaRPr lang="fr-FR" sz="2100" b="1" dirty="0">
              <a:solidFill>
                <a:srgbClr val="A5301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À consulter avant de vous adresser à la gestionnaire ou à la direction de l’École doctorale. Vous y trouverez presque toutes les informations pratiques (formalités administratives, formations, modalités de soutenance, etc.) et tous les documents dont vous avez besoin en cours de thèse.</a:t>
            </a:r>
          </a:p>
          <a:p>
            <a:r>
              <a:rPr lang="fr-FR" sz="2100" b="1" dirty="0">
                <a:solidFill>
                  <a:schemeClr val="tx1"/>
                </a:solidFill>
              </a:rPr>
              <a:t>ADUM (Accès doctoral unique mutualisé) : </a:t>
            </a:r>
            <a:r>
              <a:rPr lang="fr-FR" sz="2100" b="1" dirty="0">
                <a:solidFill>
                  <a:srgbClr val="A5301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https://www.adum.fr/</a:t>
            </a:r>
            <a:endParaRPr lang="fr-FR" sz="2100" b="1" dirty="0">
              <a:solidFill>
                <a:srgbClr val="A5301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Portail interne d’information, de service et de communication pour les doctorant.es et les docteur.es : </a:t>
            </a:r>
            <a:r>
              <a:rPr lang="fr-FR" sz="1700" b="1" i="1" u="sng" dirty="0">
                <a:solidFill>
                  <a:srgbClr val="A53010"/>
                </a:solidFill>
              </a:rPr>
              <a:t>Créer votre espace personnel </a:t>
            </a:r>
            <a:r>
              <a:rPr lang="fr-FR" sz="1700" dirty="0">
                <a:solidFill>
                  <a:schemeClr val="tx1"/>
                </a:solidFill>
              </a:rPr>
              <a:t>dédié à toutes vos démarches d’inscription / réinscription / soutenance de thèse. </a:t>
            </a:r>
          </a:p>
          <a:p>
            <a:pPr marL="0" indent="0">
              <a:buNone/>
            </a:pPr>
            <a:r>
              <a:rPr lang="fr-FR" sz="1700" b="1" i="1" dirty="0">
                <a:solidFill>
                  <a:schemeClr val="bg1"/>
                </a:solidFill>
                <a:sym typeface="Wingdings" panose="05000000000000000000" pitchFamily="2" charset="2"/>
              </a:rPr>
              <a:t>ATTENTION:</a:t>
            </a:r>
            <a:r>
              <a:rPr lang="fr-FR" sz="1700" i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700" dirty="0">
                <a:solidFill>
                  <a:schemeClr val="tx1"/>
                </a:solidFill>
              </a:rPr>
              <a:t>Des </a:t>
            </a:r>
            <a:r>
              <a:rPr lang="fr-FR" sz="1700" b="1" dirty="0">
                <a:solidFill>
                  <a:srgbClr val="A53010"/>
                </a:solidFill>
              </a:rPr>
              <a:t>messages</a:t>
            </a:r>
            <a:r>
              <a:rPr lang="fr-FR" sz="1700" dirty="0">
                <a:solidFill>
                  <a:schemeClr val="tx1"/>
                </a:solidFill>
              </a:rPr>
              <a:t> vous sont régulièrement adressés </a:t>
            </a:r>
            <a:r>
              <a:rPr lang="fr-FR" sz="1700" b="1" dirty="0">
                <a:solidFill>
                  <a:srgbClr val="A53010"/>
                </a:solidFill>
              </a:rPr>
              <a:t>via ADUM</a:t>
            </a:r>
            <a:r>
              <a:rPr lang="fr-FR" sz="1700" dirty="0">
                <a:solidFill>
                  <a:schemeClr val="tx1"/>
                </a:solidFill>
              </a:rPr>
              <a:t>. Merci de lire attentivement ceux qui sont en rapport avec les dispositions doctorales.</a:t>
            </a:r>
          </a:p>
          <a:p>
            <a:r>
              <a:rPr lang="fr-FR" sz="2100" b="1" dirty="0">
                <a:solidFill>
                  <a:schemeClr val="tx1"/>
                </a:solidFill>
              </a:rPr>
              <a:t>ENT  (Environnement numérique de travail)</a:t>
            </a: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L’ENT permet de lire les actualités de l’UT2J et vos mails, d’échanger et de gérer de nombreux aspects de votre vie à l’UT2J. </a:t>
            </a:r>
            <a:r>
              <a:rPr lang="fr-FR" sz="1700" b="1" dirty="0">
                <a:solidFill>
                  <a:srgbClr val="A53010"/>
                </a:solidFill>
              </a:rPr>
              <a:t>Sauf cas exceptionnel, l’</a:t>
            </a:r>
            <a:r>
              <a:rPr lang="fr-FR" sz="1700" b="1" dirty="0" err="1">
                <a:solidFill>
                  <a:srgbClr val="A53010"/>
                </a:solidFill>
              </a:rPr>
              <a:t>adrel</a:t>
            </a:r>
            <a:r>
              <a:rPr lang="fr-FR" sz="1700" b="1" dirty="0">
                <a:solidFill>
                  <a:srgbClr val="A53010"/>
                </a:solidFill>
              </a:rPr>
              <a:t> -</a:t>
            </a:r>
            <a:r>
              <a:rPr lang="fr-FR" sz="1700" b="1" dirty="0" err="1">
                <a:solidFill>
                  <a:srgbClr val="A53010"/>
                </a:solidFill>
              </a:rPr>
              <a:t>univ</a:t>
            </a:r>
            <a:r>
              <a:rPr lang="fr-FR" sz="1700" b="1" dirty="0">
                <a:solidFill>
                  <a:srgbClr val="A53010"/>
                </a:solidFill>
              </a:rPr>
              <a:t> = l’</a:t>
            </a:r>
            <a:r>
              <a:rPr lang="fr-FR" sz="1700" b="1" dirty="0" err="1">
                <a:solidFill>
                  <a:srgbClr val="A53010"/>
                </a:solidFill>
              </a:rPr>
              <a:t>adrel</a:t>
            </a:r>
            <a:r>
              <a:rPr lang="fr-FR" sz="1700" b="1" dirty="0">
                <a:solidFill>
                  <a:srgbClr val="A53010"/>
                </a:solidFill>
              </a:rPr>
              <a:t> de référence pour ALLPH@</a:t>
            </a:r>
            <a:r>
              <a:rPr lang="fr-FR" sz="1700" dirty="0">
                <a:solidFill>
                  <a:srgbClr val="A53010"/>
                </a:solidFill>
              </a:rPr>
              <a:t> </a:t>
            </a:r>
            <a:r>
              <a:rPr lang="fr-FR" sz="1700" b="1" dirty="0">
                <a:solidFill>
                  <a:srgbClr val="A53010"/>
                </a:solidFill>
                <a:sym typeface="Wingdings" panose="05000000000000000000" pitchFamily="2" charset="2"/>
              </a:rPr>
              <a:t> </a:t>
            </a:r>
            <a:r>
              <a:rPr lang="fr-FR" sz="1700" b="1" i="1" u="sng" dirty="0">
                <a:solidFill>
                  <a:srgbClr val="A53010"/>
                </a:solidFill>
              </a:rPr>
              <a:t>demander au plus vite vos identifiants.</a:t>
            </a:r>
            <a:endParaRPr lang="fr-FR" sz="1700" b="1" u="sng" dirty="0">
              <a:solidFill>
                <a:srgbClr val="A53010"/>
              </a:solidFill>
            </a:endParaRPr>
          </a:p>
          <a:p>
            <a:pPr marL="0" indent="0">
              <a:buNone/>
            </a:pPr>
            <a:r>
              <a:rPr lang="fr-FR" sz="1100" b="1" u="sng" dirty="0">
                <a:solidFill>
                  <a:srgbClr val="A53010"/>
                </a:solidFill>
              </a:rPr>
              <a:t> </a:t>
            </a:r>
          </a:p>
          <a:p>
            <a:pPr lvl="2">
              <a:buClr>
                <a:schemeClr val="bg1"/>
              </a:buClr>
              <a:buFont typeface="Century Gothic" panose="020B0502020202020204" pitchFamily="34" charset="0"/>
              <a:buChar char="►"/>
            </a:pPr>
            <a:r>
              <a:rPr lang="fr-FR" sz="2200" b="1" dirty="0">
                <a:solidFill>
                  <a:schemeClr val="bg1"/>
                </a:solidFill>
              </a:rPr>
              <a:t> La troisième édition du Cahier de rentrée ALLPH@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45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096" y="477119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chemeClr val="bg1"/>
                </a:solidFill>
                <a:ea typeface="+mn-ea"/>
                <a:cs typeface="+mn-cs"/>
              </a:rPr>
              <a:t>Les Associations étudiantes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19672" y="1542903"/>
            <a:ext cx="6912768" cy="5328145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Associations loi 1901 à but non lucratif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400" b="1" dirty="0">
                <a:solidFill>
                  <a:srgbClr val="A53010"/>
                </a:solidFill>
              </a:rPr>
              <a:t>Objectifs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tx1"/>
                </a:solidFill>
              </a:rPr>
              <a:t>Mettre en relation </a:t>
            </a:r>
            <a:r>
              <a:rPr lang="fr-FR" sz="2200" dirty="0">
                <a:solidFill>
                  <a:schemeClr val="tx1"/>
                </a:solidFill>
              </a:rPr>
              <a:t>les doctorant.es soit au sein d’un laboratoire (comme LLA.doc), soit au sein d’une discipline (comme </a:t>
            </a:r>
            <a:r>
              <a:rPr lang="fr-FR" sz="2200" dirty="0" err="1">
                <a:solidFill>
                  <a:schemeClr val="tx1"/>
                </a:solidFill>
              </a:rPr>
              <a:t>ADTSic</a:t>
            </a:r>
            <a:r>
              <a:rPr lang="fr-FR" sz="2200" dirty="0">
                <a:solidFill>
                  <a:schemeClr val="tx1"/>
                </a:solidFill>
              </a:rPr>
              <a:t>), soit dans un cadre pluridisciplinaire (comme ATRIA)</a:t>
            </a:r>
          </a:p>
          <a:p>
            <a:pPr marL="0" indent="0">
              <a:buNone/>
            </a:pPr>
            <a:r>
              <a:rPr lang="fr-FR" sz="2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tx1"/>
                </a:solidFill>
              </a:rPr>
              <a:t>Informer</a:t>
            </a:r>
            <a:r>
              <a:rPr lang="fr-FR" sz="2200" dirty="0">
                <a:solidFill>
                  <a:schemeClr val="tx1"/>
                </a:solidFill>
              </a:rPr>
              <a:t> des activités en cours</a:t>
            </a:r>
          </a:p>
          <a:p>
            <a:pPr marL="0" indent="0">
              <a:buNone/>
            </a:pPr>
            <a:r>
              <a:rPr lang="fr-FR" sz="3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tx1"/>
                </a:solidFill>
              </a:rPr>
              <a:t>Organiser des activités </a:t>
            </a:r>
            <a:r>
              <a:rPr lang="fr-FR" sz="2200" dirty="0">
                <a:solidFill>
                  <a:schemeClr val="tx1"/>
                </a:solidFill>
              </a:rPr>
              <a:t>(</a:t>
            </a:r>
            <a:r>
              <a:rPr lang="fr-FR" sz="2200" dirty="0" err="1">
                <a:solidFill>
                  <a:schemeClr val="tx1"/>
                </a:solidFill>
              </a:rPr>
              <a:t>doctoriales</a:t>
            </a:r>
            <a:r>
              <a:rPr lang="fr-FR" sz="2200" dirty="0">
                <a:solidFill>
                  <a:schemeClr val="tx1"/>
                </a:solidFill>
              </a:rPr>
              <a:t>, séminaires, journées d’étude, colloques, etc.)</a:t>
            </a:r>
          </a:p>
        </p:txBody>
      </p:sp>
    </p:spTree>
    <p:extLst>
      <p:ext uri="{BB962C8B-B14F-4D97-AF65-F5344CB8AC3E}">
        <p14:creationId xmlns:p14="http://schemas.microsoft.com/office/powerpoint/2010/main" val="37610429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626" y="1052736"/>
            <a:ext cx="8136904" cy="936104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  <a:ea typeface="+mn-ea"/>
                <a:cs typeface="+mn-cs"/>
              </a:rPr>
              <a:t>La </a:t>
            </a:r>
            <a:r>
              <a:rPr lang="fr-FR" sz="4800" dirty="0" err="1">
                <a:solidFill>
                  <a:schemeClr val="bg1"/>
                </a:solidFill>
                <a:ea typeface="+mn-ea"/>
                <a:cs typeface="+mn-cs"/>
              </a:rPr>
              <a:t>ParenThèse</a:t>
            </a:r>
            <a:r>
              <a:rPr lang="fr-FR" sz="4800" dirty="0">
                <a:solidFill>
                  <a:schemeClr val="bg1"/>
                </a:solidFill>
                <a:ea typeface="+mn-ea"/>
                <a:cs typeface="+mn-cs"/>
              </a:rPr>
              <a:t> Occitanie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67644" y="1052736"/>
            <a:ext cx="6912768" cy="4536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sz="2800" dirty="0">
                <a:solidFill>
                  <a:srgbClr val="A53010"/>
                </a:solidFill>
              </a:rPr>
              <a:t>Présentation </a:t>
            </a:r>
          </a:p>
          <a:p>
            <a:pPr marL="45720" indent="0" algn="ctr">
              <a:buNone/>
            </a:pPr>
            <a:r>
              <a:rPr lang="fr-FR" sz="2400" dirty="0">
                <a:solidFill>
                  <a:schemeClr val="tx1"/>
                </a:solidFill>
              </a:rPr>
              <a:t>par Léa Jobard</a:t>
            </a:r>
          </a:p>
          <a:p>
            <a:endParaRPr lang="fr-FR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460432" cy="1008112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ea typeface="+mn-ea"/>
                <a:cs typeface="+mn-cs"/>
              </a:rPr>
              <a:t>Les Assos liées à ALLPH@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91680" y="1556792"/>
            <a:ext cx="7128792" cy="5184576"/>
          </a:xfrm>
        </p:spPr>
        <p:txBody>
          <a:bodyPr>
            <a:noAutofit/>
          </a:bodyPr>
          <a:lstStyle/>
          <a:p>
            <a:r>
              <a:rPr lang="fr-FR" sz="2200" b="1" dirty="0">
                <a:solidFill>
                  <a:srgbClr val="A53010"/>
                </a:solidFill>
              </a:rPr>
              <a:t>ATRIA</a:t>
            </a:r>
            <a:r>
              <a:rPr lang="fr-FR" sz="2200" dirty="0"/>
              <a:t> </a:t>
            </a:r>
            <a:r>
              <a:rPr lang="fr-FR" sz="2200" dirty="0">
                <a:solidFill>
                  <a:schemeClr val="tx1"/>
                </a:solidFill>
              </a:rPr>
              <a:t>(association interdisciplinaire de doctorants et jeunes docteurs travaillant sur les Amériques)</a:t>
            </a:r>
          </a:p>
          <a:p>
            <a:pPr lvl="6" algn="r">
              <a:buNone/>
            </a:pPr>
            <a:r>
              <a:rPr lang="fr-FR" sz="2200" dirty="0">
                <a:solidFill>
                  <a:srgbClr val="A530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http://association-atria.org/</a:t>
            </a:r>
            <a:endParaRPr lang="fr-FR" sz="2200" dirty="0">
              <a:solidFill>
                <a:srgbClr val="A53010"/>
              </a:solidFill>
            </a:endParaRPr>
          </a:p>
          <a:p>
            <a:pPr marL="0" lvl="6" indent="0">
              <a:buNone/>
            </a:pPr>
            <a:r>
              <a:rPr lang="fr-FR" sz="800" b="1" dirty="0">
                <a:solidFill>
                  <a:srgbClr val="C00000"/>
                </a:solidFill>
              </a:rPr>
              <a:t> </a:t>
            </a:r>
          </a:p>
          <a:p>
            <a:pPr marL="342900" lvl="6" indent="-342900"/>
            <a:r>
              <a:rPr lang="fr-FR" sz="2200" b="1" dirty="0" err="1">
                <a:solidFill>
                  <a:srgbClr val="A53010"/>
                </a:solidFill>
              </a:rPr>
              <a:t>ADTSic</a:t>
            </a:r>
            <a:r>
              <a:rPr lang="fr-FR" sz="2200" dirty="0">
                <a:solidFill>
                  <a:srgbClr val="A53010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(association de doctorants en sciences de l’information et de la communication)</a:t>
            </a:r>
          </a:p>
          <a:p>
            <a:pPr marL="1257300" lvl="8" indent="-342900" algn="r">
              <a:buNone/>
            </a:pPr>
            <a:r>
              <a:rPr lang="fr-FR" sz="2200" dirty="0"/>
              <a:t>		</a:t>
            </a:r>
            <a:r>
              <a:rPr lang="fr-FR" sz="2200" dirty="0">
                <a:solidFill>
                  <a:srgbClr val="C00000"/>
                </a:solidFill>
              </a:rPr>
              <a:t>	</a:t>
            </a:r>
            <a:r>
              <a:rPr lang="fr-FR" sz="2200" dirty="0">
                <a:solidFill>
                  <a:srgbClr val="A5301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http://adtsic.free.fr/</a:t>
            </a:r>
            <a:r>
              <a:rPr lang="fr-FR" sz="2200" dirty="0">
                <a:solidFill>
                  <a:srgbClr val="A5301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800" b="1" dirty="0">
                <a:solidFill>
                  <a:srgbClr val="C00000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LLA.doc </a:t>
            </a:r>
            <a:r>
              <a:rPr lang="fr-FR" sz="2200" dirty="0">
                <a:solidFill>
                  <a:schemeClr val="tx1"/>
                </a:solidFill>
              </a:rPr>
              <a:t>(association des doctorants du laboratoire LLA-</a:t>
            </a:r>
            <a:r>
              <a:rPr lang="fr-FR" sz="2200" dirty="0" err="1">
                <a:solidFill>
                  <a:schemeClr val="tx1"/>
                </a:solidFill>
              </a:rPr>
              <a:t>Créatis</a:t>
            </a:r>
            <a:r>
              <a:rPr lang="fr-FR" sz="2200" dirty="0">
                <a:solidFill>
                  <a:schemeClr val="tx1"/>
                </a:solidFill>
              </a:rPr>
              <a:t>)</a:t>
            </a:r>
          </a:p>
          <a:p>
            <a:pPr marL="0" indent="0" algn="r">
              <a:buNone/>
            </a:pPr>
            <a:r>
              <a:rPr lang="fr-FR" sz="2200" dirty="0">
                <a:solidFill>
                  <a:srgbClr val="A5301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http://blogs.univ-tlse2.fr/lla</a:t>
            </a:r>
            <a:r>
              <a:rPr lang="fr-FR" sz="2200" dirty="0">
                <a:solidFill>
                  <a:srgbClr val="A5301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-doc/</a:t>
            </a:r>
            <a:endParaRPr lang="fr-FR" sz="2200" dirty="0">
              <a:solidFill>
                <a:srgbClr val="A5301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624171"/>
            <a:ext cx="4896544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ea typeface="+mn-ea"/>
                <a:cs typeface="+mn-cs"/>
              </a:rPr>
              <a:t>LLA.doc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35696" y="2492896"/>
            <a:ext cx="6840760" cy="396044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Association des doctorants et jeunes docteurs de LLA-CREATIS </a:t>
            </a:r>
          </a:p>
          <a:p>
            <a:pPr marL="4572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Maëlle Bardet</a:t>
            </a:r>
          </a:p>
          <a:p>
            <a:pPr marL="45720" indent="0">
              <a:buNone/>
            </a:pP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r>
              <a:rPr lang="fr-FR" sz="2400" dirty="0">
                <a:solidFill>
                  <a:schemeClr val="tx1"/>
                </a:solidFill>
              </a:rPr>
              <a:t>Contact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2060"/>
                </a:solidFill>
              </a:rPr>
              <a:t> </a:t>
            </a:r>
            <a:r>
              <a:rPr lang="fr-FR" sz="2200" dirty="0">
                <a:solidFill>
                  <a:srgbClr val="A530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asso.lla.doc@gmail.com</a:t>
            </a:r>
            <a:endParaRPr lang="fr-FR" sz="2200" dirty="0">
              <a:solidFill>
                <a:srgbClr val="A53010"/>
              </a:solidFill>
            </a:endParaRPr>
          </a:p>
          <a:p>
            <a:pPr marL="45720" indent="0">
              <a:buNone/>
            </a:pPr>
            <a:endParaRPr lang="fr-FR" sz="22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Blog</a:t>
            </a:r>
          </a:p>
          <a:p>
            <a:pPr marL="45720" indent="0">
              <a:buNone/>
            </a:pPr>
            <a:r>
              <a:rPr lang="fr-FR" sz="2200" dirty="0">
                <a:solidFill>
                  <a:srgbClr val="A5301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https://blog.univ-tlse2.fr/lla-doc/</a:t>
            </a:r>
            <a:endParaRPr lang="fr-FR" sz="2200" dirty="0">
              <a:solidFill>
                <a:srgbClr val="A53010"/>
              </a:solidFill>
            </a:endParaRPr>
          </a:p>
          <a:p>
            <a:pPr marL="4572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endParaRPr lang="it-IT" sz="4100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342900" lvl="6" indent="-342900"/>
            <a:endParaRPr lang="fr-FR" sz="2800" dirty="0"/>
          </a:p>
          <a:p>
            <a:pPr marL="342900" lvl="6" indent="-342900"/>
            <a:endParaRPr lang="fr-FR" sz="2800" dirty="0"/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47" y="188640"/>
            <a:ext cx="2070009" cy="201406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ea typeface="+mn-ea"/>
                <a:cs typeface="+mn-cs"/>
              </a:rPr>
              <a:t>Les objectifs de LLA.doc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78484" y="1689944"/>
            <a:ext cx="7272808" cy="4905672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Créer des espaces de rencontre, de convivialité et de partage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400" dirty="0">
                <a:solidFill>
                  <a:schemeClr val="tx1"/>
                </a:solidFill>
              </a:rPr>
              <a:t>Rencontres entre doctorants pour partager autour de la thèse (ateliers méthodologiques, </a:t>
            </a:r>
            <a:r>
              <a:rPr lang="fr-FR" sz="2400" dirty="0" err="1">
                <a:solidFill>
                  <a:schemeClr val="tx1"/>
                </a:solidFill>
              </a:rPr>
              <a:t>aper’expo</a:t>
            </a:r>
            <a:r>
              <a:rPr lang="fr-FR" sz="2400" dirty="0">
                <a:solidFill>
                  <a:schemeClr val="tx1"/>
                </a:solidFill>
              </a:rPr>
              <a:t>, etc.)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400" dirty="0">
                <a:solidFill>
                  <a:schemeClr val="tx1"/>
                </a:solidFill>
              </a:rPr>
              <a:t>Rencontres conviviales (goûters, pique-niques, etc.)</a:t>
            </a:r>
          </a:p>
          <a:p>
            <a:pPr marL="0" indent="0">
              <a:buNone/>
            </a:pPr>
            <a:r>
              <a:rPr lang="fr-FR" sz="900" dirty="0">
                <a:solidFill>
                  <a:schemeClr val="tx1"/>
                </a:solidFill>
              </a:rPr>
              <a:t> </a:t>
            </a:r>
          </a:p>
          <a:p>
            <a:r>
              <a:rPr lang="fr-FR" sz="2400" dirty="0">
                <a:solidFill>
                  <a:schemeClr val="tx1"/>
                </a:solidFill>
              </a:rPr>
              <a:t>Soutien (logistique ou financier) à  l’organisation d’événements scientifiques portés par les doctorants (JE, expo, ateliers, etc.)</a:t>
            </a:r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16824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ea typeface="+mn-ea"/>
                <a:cs typeface="+mn-cs"/>
              </a:rPr>
              <a:t>ADT-SIC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43608" y="1691680"/>
            <a:ext cx="7656014" cy="4716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200" b="1" dirty="0">
                <a:solidFill>
                  <a:schemeClr val="tx1"/>
                </a:solidFill>
              </a:rPr>
              <a:t>Association des doctorant.es toulousain.es en  Sciences de l'Information et de la Communication</a:t>
            </a:r>
            <a:endParaRPr lang="fr-FR" sz="22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500" b="1" dirty="0">
              <a:solidFill>
                <a:schemeClr val="tx1"/>
              </a:solidFill>
            </a:endParaRPr>
          </a:p>
          <a:p>
            <a:r>
              <a:rPr lang="fr-FR" sz="2200" b="1" dirty="0">
                <a:solidFill>
                  <a:srgbClr val="A53010"/>
                </a:solidFill>
              </a:rPr>
              <a:t>Objectifs</a:t>
            </a:r>
            <a:endParaRPr lang="fr-FR" sz="2200" dirty="0">
              <a:solidFill>
                <a:srgbClr val="A5301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Mettre en réseau et valoriser les jeunes </a:t>
            </a:r>
            <a:r>
              <a:rPr lang="fr-FR" sz="2200" dirty="0" err="1">
                <a:solidFill>
                  <a:schemeClr val="tx1"/>
                </a:solidFill>
              </a:rPr>
              <a:t>chercheur.e.s</a:t>
            </a:r>
            <a:r>
              <a:rPr lang="fr-FR" sz="2200" dirty="0">
                <a:solidFill>
                  <a:schemeClr val="tx1"/>
                </a:solidFill>
              </a:rPr>
              <a:t> en SIC de la région toulousaine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Faire le lien avec les </a:t>
            </a:r>
            <a:r>
              <a:rPr lang="fr-FR" sz="2200" dirty="0" err="1">
                <a:solidFill>
                  <a:schemeClr val="tx1"/>
                </a:solidFill>
              </a:rPr>
              <a:t>étudiant.e.s</a:t>
            </a:r>
            <a:r>
              <a:rPr lang="fr-FR" sz="2200" dirty="0">
                <a:solidFill>
                  <a:schemeClr val="tx1"/>
                </a:solidFill>
              </a:rPr>
              <a:t> en Master Information-Communication</a:t>
            </a:r>
          </a:p>
          <a:p>
            <a:pPr>
              <a:buNone/>
            </a:pPr>
            <a:r>
              <a:rPr lang="fr-FR" sz="500" dirty="0">
                <a:solidFill>
                  <a:schemeClr val="tx1"/>
                </a:solidFill>
              </a:rPr>
              <a:t> 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Contact</a:t>
            </a:r>
            <a:endParaRPr lang="fr-FR" sz="2200" dirty="0">
              <a:solidFill>
                <a:srgbClr val="A53010"/>
              </a:solidFill>
            </a:endParaRPr>
          </a:p>
          <a:p>
            <a:pPr>
              <a:buNone/>
            </a:pPr>
            <a:r>
              <a:rPr lang="fr-FR" sz="2200" dirty="0">
                <a:solidFill>
                  <a:schemeClr val="tx1"/>
                </a:solidFill>
              </a:rPr>
              <a:t>	</a:t>
            </a:r>
            <a:r>
              <a:rPr lang="fr-FR" sz="2200" dirty="0" err="1">
                <a:solidFill>
                  <a:schemeClr val="tx1"/>
                </a:solidFill>
              </a:rPr>
              <a:t>Oihana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Vercruyssen</a:t>
            </a:r>
            <a:endParaRPr lang="fr-FR" sz="2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000" dirty="0">
                <a:solidFill>
                  <a:srgbClr val="A53010"/>
                </a:solidFill>
              </a:rPr>
              <a:t>	</a:t>
            </a:r>
            <a:r>
              <a:rPr lang="fr-FR" sz="2000" u="sng" dirty="0">
                <a:solidFill>
                  <a:srgbClr val="A53010"/>
                </a:solidFill>
              </a:rPr>
              <a:t>adtsic@gmail.com</a:t>
            </a:r>
            <a:r>
              <a:rPr lang="fr-FR" sz="2000" dirty="0">
                <a:solidFill>
                  <a:srgbClr val="A53010"/>
                </a:solidFill>
              </a:rPr>
              <a:t> </a:t>
            </a:r>
            <a:br>
              <a:rPr lang="fr-FR" sz="2000" dirty="0">
                <a:solidFill>
                  <a:srgbClr val="A53010"/>
                </a:solidFill>
              </a:rPr>
            </a:br>
            <a:r>
              <a:rPr lang="fr-FR" sz="2000" dirty="0">
                <a:solidFill>
                  <a:srgbClr val="A530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http://adtsic.hypotheses.org/</a:t>
            </a:r>
            <a:endParaRPr lang="fr-FR" sz="2000" dirty="0">
              <a:solidFill>
                <a:srgbClr val="A53010"/>
              </a:solidFill>
            </a:endParaRPr>
          </a:p>
          <a:p>
            <a:pPr>
              <a:buNone/>
            </a:pPr>
            <a:endParaRPr lang="fr-FR" sz="2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Image 3" descr="logo-adts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5173" y="116632"/>
            <a:ext cx="1701689" cy="157504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35249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 DOCTORAT À TOUS·TES!</a:t>
            </a:r>
            <a:b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20424" b="20424"/>
          <a:stretch>
            <a:fillRect/>
          </a:stretch>
        </p:blipFill>
        <p:spPr>
          <a:xfrm>
            <a:off x="1143000" y="2205038"/>
            <a:ext cx="6400800" cy="3527425"/>
          </a:xfrm>
        </p:spPr>
      </p:pic>
    </p:spTree>
    <p:extLst>
      <p:ext uri="{BB962C8B-B14F-4D97-AF65-F5344CB8AC3E}">
        <p14:creationId xmlns:p14="http://schemas.microsoft.com/office/powerpoint/2010/main" val="230704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F4877C4-0720-43F6-808A-6DA6A8D4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268760"/>
            <a:ext cx="7416824" cy="4750464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/>
            </a:r>
            <a:br>
              <a:rPr lang="fr-FR" sz="4000" b="1" dirty="0">
                <a:solidFill>
                  <a:srgbClr val="0070C0"/>
                </a:solidFill>
              </a:rPr>
            </a:br>
            <a:r>
              <a:rPr lang="fr-FR" sz="5400" b="1" dirty="0">
                <a:solidFill>
                  <a:srgbClr val="A53010"/>
                </a:solidFill>
              </a:rPr>
              <a:t>Le doctorat  =</a:t>
            </a:r>
            <a:r>
              <a:rPr lang="fr-FR" sz="5400" dirty="0">
                <a:solidFill>
                  <a:srgbClr val="A53010"/>
                </a:solidFill>
              </a:rPr>
              <a:t> </a:t>
            </a:r>
            <a:r>
              <a:rPr lang="fr-FR" sz="5400" dirty="0">
                <a:solidFill>
                  <a:schemeClr val="tx1"/>
                </a:solidFill>
              </a:rPr>
              <a:t/>
            </a:r>
            <a:br>
              <a:rPr lang="fr-FR" sz="5400" dirty="0">
                <a:solidFill>
                  <a:schemeClr val="tx1"/>
                </a:solidFill>
              </a:rPr>
            </a:br>
            <a:r>
              <a:rPr lang="fr-FR" sz="5400" dirty="0">
                <a:solidFill>
                  <a:schemeClr val="tx1"/>
                </a:solidFill>
              </a:rPr>
              <a:t>            la thèse…</a:t>
            </a:r>
            <a:br>
              <a:rPr lang="fr-FR" sz="5400" dirty="0">
                <a:solidFill>
                  <a:schemeClr val="tx1"/>
                </a:solidFill>
              </a:rPr>
            </a:br>
            <a:r>
              <a:rPr lang="fr-FR" sz="5400" dirty="0">
                <a:solidFill>
                  <a:schemeClr val="tx1"/>
                </a:solidFill>
              </a:rPr>
              <a:t/>
            </a:r>
            <a:br>
              <a:rPr lang="fr-FR" sz="5400" dirty="0">
                <a:solidFill>
                  <a:schemeClr val="tx1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5400" dirty="0">
                <a:solidFill>
                  <a:schemeClr val="tx1"/>
                </a:solidFill>
              </a:rPr>
              <a:t/>
            </a:r>
            <a:br>
              <a:rPr lang="fr-FR" sz="5400" dirty="0">
                <a:solidFill>
                  <a:schemeClr val="tx1"/>
                </a:solidFill>
              </a:rPr>
            </a:br>
            <a:r>
              <a:rPr lang="fr-FR" sz="5400" dirty="0">
                <a:solidFill>
                  <a:schemeClr val="tx1"/>
                </a:solidFill>
              </a:rPr>
              <a:t>…et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322325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36904" cy="936104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Qu’est-ce qu’une thèse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19672" y="1412777"/>
            <a:ext cx="6984776" cy="5256584"/>
          </a:xfrm>
        </p:spPr>
        <p:txBody>
          <a:bodyPr>
            <a:noAutofit/>
          </a:bodyPr>
          <a:lstStyle/>
          <a:p>
            <a:pPr algn="just"/>
            <a:r>
              <a:rPr lang="fr-FR" sz="2300" dirty="0">
                <a:solidFill>
                  <a:schemeClr val="tx1"/>
                </a:solidFill>
              </a:rPr>
              <a:t>un mémoire original sur un sujet précis, défini en accord avec son </a:t>
            </a:r>
            <a:r>
              <a:rPr lang="fr-FR" sz="2300" dirty="0" err="1">
                <a:solidFill>
                  <a:schemeClr val="tx1"/>
                </a:solidFill>
              </a:rPr>
              <a:t>directeur·rice</a:t>
            </a:r>
            <a:r>
              <a:rPr lang="fr-FR" sz="2300" dirty="0">
                <a:solidFill>
                  <a:schemeClr val="tx1"/>
                </a:solidFill>
              </a:rPr>
              <a:t> de recherche qui s’inscrit dans une UR, une spécialité et une section CNU.</a:t>
            </a:r>
          </a:p>
          <a:p>
            <a:pPr marL="0" indent="0" algn="just">
              <a:buNone/>
            </a:pPr>
            <a:r>
              <a:rPr lang="fr-FR" sz="700" dirty="0">
                <a:solidFill>
                  <a:schemeClr val="tx1"/>
                </a:solidFill>
              </a:rPr>
              <a:t>  </a:t>
            </a:r>
          </a:p>
          <a:p>
            <a:pPr algn="just"/>
            <a:r>
              <a:rPr lang="fr-FR" sz="2300" dirty="0">
                <a:solidFill>
                  <a:schemeClr val="tx1"/>
                </a:solidFill>
              </a:rPr>
              <a:t>Cela implique :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chemeClr val="tx1"/>
                </a:solidFill>
              </a:rPr>
              <a:t>élaborer une problématique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chemeClr val="tx1"/>
                </a:solidFill>
              </a:rPr>
              <a:t>circonscrire un corpus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chemeClr val="tx1"/>
                </a:solidFill>
              </a:rPr>
              <a:t>déterminer un socle théorique et méthodologique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chemeClr val="tx1"/>
                </a:solidFill>
              </a:rPr>
              <a:t>développer une argumentation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fr-FR" sz="6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300" dirty="0">
                <a:solidFill>
                  <a:schemeClr val="tx1"/>
                </a:solidFill>
              </a:rPr>
              <a:t>un mémoire de plus ou moins 400 pages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chemeClr val="tx1"/>
                </a:solidFill>
              </a:rPr>
              <a:t> bien rédigé, bien présenté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chemeClr val="tx1"/>
                </a:solidFill>
              </a:rPr>
              <a:t>accompagné d’une bibliographie, d’annexes, et d’index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50653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C’est aussi…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1700808"/>
            <a:ext cx="6840760" cy="4820590"/>
          </a:xfrm>
        </p:spPr>
        <p:txBody>
          <a:bodyPr>
            <a:normAutofit/>
          </a:bodyPr>
          <a:lstStyle/>
          <a:p>
            <a:pPr algn="just"/>
            <a:r>
              <a:rPr lang="fr-FR" sz="2200" b="1" dirty="0">
                <a:solidFill>
                  <a:schemeClr val="tx1"/>
                </a:solidFill>
              </a:rPr>
              <a:t>Se former à des compétences </a:t>
            </a:r>
            <a:r>
              <a:rPr lang="fr-FR" sz="2200" dirty="0">
                <a:solidFill>
                  <a:schemeClr val="tx1"/>
                </a:solidFill>
              </a:rPr>
              <a:t>pour l’insertion professionnelle (100 h de formation minimum)</a:t>
            </a:r>
          </a:p>
          <a:p>
            <a:pPr algn="just"/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fr-FR" sz="2200" b="1" dirty="0">
                <a:solidFill>
                  <a:schemeClr val="tx1"/>
                </a:solidFill>
              </a:rPr>
              <a:t>Participer</a:t>
            </a:r>
            <a:r>
              <a:rPr lang="fr-FR" sz="2200" dirty="0">
                <a:solidFill>
                  <a:schemeClr val="tx1"/>
                </a:solidFill>
              </a:rPr>
              <a:t> à la vie de son unité de recherche, de l’école doctorale</a:t>
            </a:r>
          </a:p>
          <a:p>
            <a:pPr marL="0" indent="0" algn="just"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r>
              <a:rPr lang="fr-FR" sz="2200" b="1" dirty="0">
                <a:solidFill>
                  <a:schemeClr val="tx1"/>
                </a:solidFill>
              </a:rPr>
              <a:t>S’impliquer dans le monde de la recherche </a:t>
            </a:r>
            <a:r>
              <a:rPr lang="fr-FR" sz="2200" dirty="0">
                <a:solidFill>
                  <a:schemeClr val="tx1"/>
                </a:solidFill>
              </a:rPr>
              <a:t/>
            </a: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</a:rPr>
              <a:t>(à l’UT2J, à Toulouse, en France, à l’étranger)</a:t>
            </a:r>
            <a:r>
              <a:rPr lang="fr-FR" sz="2100" dirty="0">
                <a:solidFill>
                  <a:schemeClr val="tx1"/>
                </a:solidFill>
              </a:rPr>
              <a:t/>
            </a:r>
            <a:br>
              <a:rPr lang="fr-FR" sz="2100" dirty="0">
                <a:solidFill>
                  <a:schemeClr val="tx1"/>
                </a:solidFill>
              </a:rPr>
            </a:br>
            <a:r>
              <a:rPr lang="fr-FR" sz="1050" dirty="0">
                <a:solidFill>
                  <a:schemeClr val="tx1"/>
                </a:solidFill>
              </a:rPr>
              <a:t> </a:t>
            </a:r>
            <a:endParaRPr lang="fr-FR" sz="21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/>
                </a:solidFill>
              </a:rPr>
              <a:t>Si le directeur ou la directrice restent les  interlocuteurs privilégiés, il est </a:t>
            </a:r>
            <a:r>
              <a:rPr lang="fr-FR" sz="2200" b="1" dirty="0">
                <a:solidFill>
                  <a:srgbClr val="A53010"/>
                </a:solidFill>
              </a:rPr>
              <a:t>important de tester ses travaux à l’extérieur </a:t>
            </a:r>
            <a:r>
              <a:rPr lang="fr-FR" sz="2200" dirty="0">
                <a:solidFill>
                  <a:schemeClr val="tx1"/>
                </a:solidFill>
              </a:rPr>
              <a:t>(</a:t>
            </a:r>
            <a:r>
              <a:rPr lang="fr-FR" sz="2200" dirty="0" err="1">
                <a:solidFill>
                  <a:schemeClr val="tx1"/>
                </a:solidFill>
              </a:rPr>
              <a:t>doctoriales</a:t>
            </a:r>
            <a:r>
              <a:rPr lang="fr-FR" sz="2200" dirty="0">
                <a:solidFill>
                  <a:schemeClr val="tx1"/>
                </a:solidFill>
              </a:rPr>
              <a:t>, séminaires, journées d’étude, colloques…)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in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7324</TotalTime>
  <Words>2350</Words>
  <Application>Microsoft Office PowerPoint</Application>
  <PresentationFormat>Affichage à l'écran (4:3)</PresentationFormat>
  <Paragraphs>516</Paragraphs>
  <Slides>66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9" baseType="lpstr">
      <vt:lpstr>ＭＳ Ｐゴシック</vt:lpstr>
      <vt:lpstr>ACADEMY ENGRAVED LET PLAIN:1.0</vt:lpstr>
      <vt:lpstr>Adobe Devanagari</vt:lpstr>
      <vt:lpstr>Arial</vt:lpstr>
      <vt:lpstr>Calibri</vt:lpstr>
      <vt:lpstr>Century Gothic</vt:lpstr>
      <vt:lpstr>Lucida Sans Unicode</vt:lpstr>
      <vt:lpstr>メイリオ</vt:lpstr>
      <vt:lpstr>Times New Roman</vt:lpstr>
      <vt:lpstr>Trebuchet MS</vt:lpstr>
      <vt:lpstr>Wingdings</vt:lpstr>
      <vt:lpstr>Wingdings 3</vt:lpstr>
      <vt:lpstr>Brin</vt:lpstr>
      <vt:lpstr>          École doctorale (ED 328)  </vt:lpstr>
      <vt:lpstr>Présentation PowerPoint</vt:lpstr>
      <vt:lpstr>ALLPH@</vt:lpstr>
      <vt:lpstr>  Contacts  </vt:lpstr>
      <vt:lpstr>Présentation PowerPoint</vt:lpstr>
      <vt:lpstr>Ressources</vt:lpstr>
      <vt:lpstr> Le doctorat  =              la thèse…    …et son environnement</vt:lpstr>
      <vt:lpstr>Qu’est-ce qu’une thèse ?</vt:lpstr>
      <vt:lpstr>C’est aussi…</vt:lpstr>
      <vt:lpstr>Présentation PowerPoint</vt:lpstr>
      <vt:lpstr>Convention individuelle  de formation (CIF)</vt:lpstr>
      <vt:lpstr>Comités de suivi individuel (CSI)  </vt:lpstr>
      <vt:lpstr>CSI… suite  </vt:lpstr>
      <vt:lpstr>ENGAGEMENTS</vt:lpstr>
      <vt:lpstr>Les formations</vt:lpstr>
      <vt:lpstr>Où les suivre ?</vt:lpstr>
      <vt:lpstr>Comment s’inscrire ?</vt:lpstr>
      <vt:lpstr>Comment valider les formations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parcours de formation</vt:lpstr>
      <vt:lpstr>7 parcours possibles</vt:lpstr>
      <vt:lpstr>À quoi servent ces parcours ?</vt:lpstr>
      <vt:lpstr>Le choix d’un parcours a-t-il une valeur contractuelle ?</vt:lpstr>
      <vt:lpstr>Présentation PowerPoint</vt:lpstr>
      <vt:lpstr>Le Portfolio </vt:lpstr>
      <vt:lpstr>Votre environnement</vt:lpstr>
      <vt:lpstr>Les unités de recherche </vt:lpstr>
      <vt:lpstr>Les élu.es doctorant.es</vt:lpstr>
      <vt:lpstr>Présentation PowerPoint</vt:lpstr>
      <vt:lpstr>Le rôle des représentant.es</vt:lpstr>
      <vt:lpstr>      Et aussi…</vt:lpstr>
      <vt:lpstr>Présentation PowerPoint</vt:lpstr>
      <vt:lpstr>La mission Handicap</vt:lpstr>
      <vt:lpstr>Le SCIUO-IP  (« la boussole »)  Présentation du « Portail de ressources dédiées à l'insertion professionnelle des doctorants et des docteurs ALL-SHS de l'UT2J » - NEW  par Mathilde Caride-Prada  Laure Larcher Alexia Rosso, Érine Pioffret  </vt:lpstr>
      <vt:lpstr>Présentation PowerPoint</vt:lpstr>
      <vt:lpstr>7 parcours possibles</vt:lpstr>
      <vt:lpstr>Présentation PowerPoint</vt:lpstr>
      <vt:lpstr>Pour les doctorant.es avec CDU</vt:lpstr>
      <vt:lpstr>Pour les enseignant.es de collèges et lycées</vt:lpstr>
      <vt:lpstr>Non CDU, non salariés de l’enseignement</vt:lpstr>
      <vt:lpstr>Présentation PowerPoint</vt:lpstr>
      <vt:lpstr>Carrière internationale</vt:lpstr>
      <vt:lpstr>Présentation PowerPoint</vt:lpstr>
      <vt:lpstr>Recherche / Création</vt:lpstr>
      <vt:lpstr>Présentation PowerPoint</vt:lpstr>
      <vt:lpstr>Recherche - Édition</vt:lpstr>
      <vt:lpstr>Services Communs de la Documentation (SCD)</vt:lpstr>
      <vt:lpstr>L’école des docteurs  de</vt:lpstr>
      <vt:lpstr>À venir…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associations de doctorant.es</vt:lpstr>
      <vt:lpstr>Les Associations étudiantes</vt:lpstr>
      <vt:lpstr>La ParenThèse Occitanie</vt:lpstr>
      <vt:lpstr>Les Assos liées à ALLPH@</vt:lpstr>
      <vt:lpstr>LLA.doc</vt:lpstr>
      <vt:lpstr>Les objectifs de LLA.doc</vt:lpstr>
      <vt:lpstr>ADT-SIC</vt:lpstr>
      <vt:lpstr>BON DOCTORAT À TOUS·TES!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Ecole Doctorale ALLPH@</dc:title>
  <dc:creator>Utilisateur Windows</dc:creator>
  <cp:lastModifiedBy>roukiat.moindze</cp:lastModifiedBy>
  <cp:revision>574</cp:revision>
  <dcterms:created xsi:type="dcterms:W3CDTF">2013-10-31T12:46:46Z</dcterms:created>
  <dcterms:modified xsi:type="dcterms:W3CDTF">2024-11-12T12:24:21Z</dcterms:modified>
</cp:coreProperties>
</file>