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06" r:id="rId3"/>
    <p:sldId id="257" r:id="rId4"/>
    <p:sldId id="273" r:id="rId5"/>
    <p:sldId id="258" r:id="rId6"/>
    <p:sldId id="259" r:id="rId7"/>
    <p:sldId id="274" r:id="rId8"/>
    <p:sldId id="275" r:id="rId9"/>
    <p:sldId id="268" r:id="rId10"/>
    <p:sldId id="272" r:id="rId11"/>
    <p:sldId id="299" r:id="rId12"/>
    <p:sldId id="285" r:id="rId13"/>
    <p:sldId id="307" r:id="rId14"/>
    <p:sldId id="291" r:id="rId15"/>
    <p:sldId id="279" r:id="rId16"/>
    <p:sldId id="280" r:id="rId17"/>
    <p:sldId id="277" r:id="rId18"/>
    <p:sldId id="292" r:id="rId19"/>
    <p:sldId id="278" r:id="rId20"/>
    <p:sldId id="300" r:id="rId21"/>
    <p:sldId id="301" r:id="rId22"/>
    <p:sldId id="281" r:id="rId23"/>
    <p:sldId id="282" r:id="rId24"/>
    <p:sldId id="302" r:id="rId25"/>
    <p:sldId id="303" r:id="rId26"/>
    <p:sldId id="283" r:id="rId27"/>
    <p:sldId id="298" r:id="rId28"/>
    <p:sldId id="276" r:id="rId29"/>
    <p:sldId id="308" r:id="rId30"/>
    <p:sldId id="309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FFFFFF"/>
    <a:srgbClr val="F2F2F2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416" autoAdjust="0"/>
  </p:normalViewPr>
  <p:slideViewPr>
    <p:cSldViewPr snapToGrid="0">
      <p:cViewPr varScale="1">
        <p:scale>
          <a:sx n="112" d="100"/>
          <a:sy n="112" d="100"/>
        </p:scale>
        <p:origin x="5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spPr>
            <a:solidFill>
              <a:srgbClr val="E79C82"/>
            </a:solidFill>
          </c:spPr>
          <c:dPt>
            <c:idx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84C-4834-886B-6209B9A4147F}"/>
              </c:ext>
            </c:extLst>
          </c:dPt>
          <c:dPt>
            <c:idx val="1"/>
            <c:bubble3D val="0"/>
            <c:spPr>
              <a:solidFill>
                <a:srgbClr val="00666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84C-4834-886B-6209B9A4147F}"/>
              </c:ext>
            </c:extLst>
          </c:dPt>
          <c:dPt>
            <c:idx val="2"/>
            <c:bubble3D val="0"/>
            <c:spPr>
              <a:solidFill>
                <a:srgbClr val="E79C8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84C-4834-886B-6209B9A4147F}"/>
              </c:ext>
            </c:extLst>
          </c:dPt>
          <c:dPt>
            <c:idx val="3"/>
            <c:bubble3D val="0"/>
            <c:spPr>
              <a:solidFill>
                <a:srgbClr val="E79C8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84C-4834-886B-6209B9A4147F}"/>
              </c:ext>
            </c:extLst>
          </c:dPt>
          <c:cat>
            <c:strRef>
              <c:f>Feuil1!$A$2:$A$5</c:f>
              <c:strCache>
                <c:ptCount val="2"/>
                <c:pt idx="0">
                  <c:v>1er trim.</c:v>
                </c:pt>
                <c:pt idx="1">
                  <c:v>2e trim.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0.21</c:v>
                </c:pt>
                <c:pt idx="1">
                  <c:v>0.79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84C-4834-886B-6209B9A414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46938-C99A-4E37-8ADF-6F1D07D23729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6863C3-642D-4DC6-9F38-F0691300BC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1682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D6C27-D5EA-4A0A-91E5-24A6ABC7ABC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820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D6C27-D5EA-4A0A-91E5-24A6ABC7ABC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791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58295-AAA4-4FA1-89D9-461F4236378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523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D6C27-D5EA-4A0A-91E5-24A6ABC7ABC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503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D6C27-D5EA-4A0A-91E5-24A6ABC7ABC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757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Conseil </a:t>
            </a:r>
            <a:r>
              <a:rPr lang="en-US" dirty="0" err="1"/>
              <a:t>disciplinaire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common framework for doctoral studies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Sets the cross-cutting strategic directions for the doctoral program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Ensures proper alignment between the doctoral program and other areas of activity at the University of Toulouse</a:t>
            </a:r>
            <a:br>
              <a:rPr lang="en-US" dirty="0"/>
            </a:b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Conseil </a:t>
            </a:r>
            <a:r>
              <a:rPr lang="en-US" dirty="0" err="1"/>
              <a:t>disciplinaire</a:t>
            </a:r>
            <a:r>
              <a:rPr lang="en-US" dirty="0"/>
              <a:t> 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Ensures proper alignment between doctoral programs and other training programs developed in the institutions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Establishes the organizational and operational procedures for doctoral studies</a:t>
            </a: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 err="1"/>
              <a:t>Organizes</a:t>
            </a:r>
            <a:r>
              <a:rPr lang="fr-FR" dirty="0"/>
              <a:t> the </a:t>
            </a:r>
            <a:r>
              <a:rPr lang="fr-FR" dirty="0" err="1"/>
              <a:t>mediation</a:t>
            </a:r>
            <a:r>
              <a:rPr lang="fr-FR" dirty="0"/>
              <a:t> </a:t>
            </a:r>
            <a:r>
              <a:rPr lang="fr-FR" dirty="0" err="1"/>
              <a:t>committees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D6C27-D5EA-4A0A-91E5-24A6ABC7ABC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167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8A7AEDB-C122-4893-9941-181716216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3C9BA1F3-F6E2-4682-B0FE-A5FFF54FE2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A0B41A6-09E2-4031-96F2-0CAC0CBFD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2641F-D064-4018-A2EF-B2C6EF2BBE6F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13124D4-703A-4B9D-80B7-E8BE21F26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8975E13E-849A-4E65-9E44-832D25BF9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9FF08-4677-4252-B2C7-44EBBC1FA5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2650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9A279C6-F670-49D4-933A-7776FB19B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1AB7A743-3E0D-4EB6-8939-1B73D2505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A1C161B-4AF8-411F-8A6B-38B1A64B2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2641F-D064-4018-A2EF-B2C6EF2BBE6F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4BDCB13-D98F-4E47-93AC-09D919DB8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8E318AD-1048-4BDE-86F0-8F42D3D55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9FF08-4677-4252-B2C7-44EBBC1FA5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9950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D6DFD2CE-A18E-4CCA-BF61-63D0F6FDE6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3D3E10F0-D8D2-4CCC-A5A9-CDA5B1B61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CC87B13-310A-4CC9-886B-CC4696996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2641F-D064-4018-A2EF-B2C6EF2BBE6F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195D1AD-E544-4967-9ABC-F6312E680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8D2E36EA-9258-47B5-A634-C3593E580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9FF08-4677-4252-B2C7-44EBBC1FA5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712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1FDCA0-C623-40F7-B192-4F5F29A27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3763C24D-04E8-44AA-A45F-248A2E24B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695A256-F653-4CC3-B089-D87F7CE96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2641F-D064-4018-A2EF-B2C6EF2BBE6F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56A7C50-CBB9-47EF-947B-19A100A91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261C21D-F40A-49DA-8311-F575CA013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9FF08-4677-4252-B2C7-44EBBC1FA5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0823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399CDAC-63BC-4FA8-81BF-5FC2E6ECA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C5C9DA98-6CA7-4EB4-B829-1C03AE09B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3A6DC54-B6DC-44BC-ACB9-0381C0CAE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2641F-D064-4018-A2EF-B2C6EF2BBE6F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BA6664E-13F5-47B8-8EF9-5B94E059B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51D2A4C-98D8-4B15-A6E5-3629577B3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9FF08-4677-4252-B2C7-44EBBC1FA5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10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7996409-5E30-40FE-93E0-A6170D118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6B42A90-DE6F-4372-BBE8-B31D19D55A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CB18113E-C4C5-498D-B439-04FB23FFE8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9317647B-96B3-498A-B62A-B16D4705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2641F-D064-4018-A2EF-B2C6EF2BBE6F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506DBB6D-B5D9-434B-BE8C-BB246AD0F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C6262DD7-063D-4F46-A088-1DAD6FD2E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9FF08-4677-4252-B2C7-44EBBC1FA5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953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0EE3DBC-1B93-48E6-823B-AEEC207BD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202D59C7-95C4-4123-8537-488766BDC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C83ECEC8-AAB5-4408-ADFF-91185DAE3A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97A3C880-C1AB-4E97-8362-3E13B95FC0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0224E6A3-DD1C-45C6-A5EC-D2C4CAE7CC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732BF60B-05B8-480C-A37B-50EB07549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2641F-D064-4018-A2EF-B2C6EF2BBE6F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08DB37DB-41BF-4B9F-B041-B9FCEC11D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12B8D3C1-3B0B-4BD7-A901-479397D56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9FF08-4677-4252-B2C7-44EBBC1FA5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9590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C950038-37A6-40C5-BAED-4A313313E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15B1A8BC-9991-41B3-B24C-CB2F4577E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2641F-D064-4018-A2EF-B2C6EF2BBE6F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E93FCE03-FAF4-4BCC-A55E-B4B5B20A6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F8713547-7019-4B47-9E23-1909E674E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9FF08-4677-4252-B2C7-44EBBC1FA5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6354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582FB483-8AE3-46C6-962A-3CBF8B0EA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2641F-D064-4018-A2EF-B2C6EF2BBE6F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9517E32D-305F-4852-836C-F38019ECA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CE156635-2CE5-4F0B-9FA6-E84108AC4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9FF08-4677-4252-B2C7-44EBBC1FA5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775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C90C3AE-5148-450A-BAF1-E1914A0F3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1EF5AB86-31F1-4288-9639-A38AF7A5A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B6673DB0-8D5D-4F21-B896-1E9468C72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36FC9E8C-B0DE-4121-8A6A-2609D5979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2641F-D064-4018-A2EF-B2C6EF2BBE6F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A5497F1A-FED6-4391-ABC1-5AA9220FA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52767E1B-BF65-411A-95F1-F03DEF6A8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9FF08-4677-4252-B2C7-44EBBC1FA5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7602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D584B2-A21D-47C4-9F93-F4B8157E8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9487334F-8F4F-4EDA-9BEE-34F487319E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7A88369-CD6E-4A39-8212-D27C63E6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FA0AC433-1FDC-496E-BF8F-4587BCEAC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2641F-D064-4018-A2EF-B2C6EF2BBE6F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DA740CC9-57FB-474A-9183-4D5BF7B85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F764F1C-ECC9-4213-9505-39B6DA0A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9FF08-4677-4252-B2C7-44EBBC1FA5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1176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D1E31A89-BEB5-4769-A42C-488E3DBD2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02914F49-93F1-4418-AE76-00CA1FF73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2D17F96-FE3B-4996-86EF-C02A9625A5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2641F-D064-4018-A2EF-B2C6EF2BBE6F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95DB062-5379-4026-8C08-5D1BB099A1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8EB22AA-6B8A-4662-BA5B-934BD9D3E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9FF08-4677-4252-B2C7-44EBBC1FA5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773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torat.univ-toulouse.fr/observatoire-du-doctorat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torat.univ-toulouse.fr/vie-doctorante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lumni-docteurs.univ-toulouse.fr/" TargetMode="Externa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E6AAF9E-6341-48E2-9A09-9A506CB81F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F3105944-B365-4E85-96C7-9A7442200C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C3CD42F-63AC-4098-893B-7A7E2BC01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581"/>
            <a:ext cx="12192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353894D-B434-4EE2-BB4D-18344394A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0315" y="5706809"/>
            <a:ext cx="1178574" cy="10626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633396D-56B7-495D-8F6D-968012B9E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8372" y="5964288"/>
            <a:ext cx="1544145" cy="547721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60F0AF32-A9B6-41D7-943B-DB6F8F346241}"/>
              </a:ext>
            </a:extLst>
          </p:cNvPr>
          <p:cNvCxnSpPr/>
          <p:nvPr/>
        </p:nvCxnSpPr>
        <p:spPr>
          <a:xfrm flipH="1">
            <a:off x="10216662" y="1529860"/>
            <a:ext cx="1389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D1BBD074-AE14-4076-8D61-E096D5EE6930}"/>
              </a:ext>
            </a:extLst>
          </p:cNvPr>
          <p:cNvSpPr txBox="1"/>
          <p:nvPr/>
        </p:nvSpPr>
        <p:spPr>
          <a:xfrm>
            <a:off x="10111154" y="4045042"/>
            <a:ext cx="1541585" cy="584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89843FAB-AA75-4F60-9F8A-28AFE14CE7AD}"/>
              </a:ext>
            </a:extLst>
          </p:cNvPr>
          <p:cNvSpPr txBox="1"/>
          <p:nvPr/>
        </p:nvSpPr>
        <p:spPr>
          <a:xfrm>
            <a:off x="2987040" y="1993687"/>
            <a:ext cx="8892063" cy="698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fr-FR" sz="5400" b="1" dirty="0">
                <a:solidFill>
                  <a:schemeClr val="bg1"/>
                </a:solidFill>
                <a:cs typeface="Arial Black" panose="020B0604020202020204" pitchFamily="34" charset="0"/>
              </a:rPr>
              <a:t>Rentrée ED ALLPHA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xmlns="" id="{D5B090F4-6B2A-4DDB-9381-9B08CBA616E5}"/>
              </a:ext>
            </a:extLst>
          </p:cNvPr>
          <p:cNvCxnSpPr/>
          <p:nvPr/>
        </p:nvCxnSpPr>
        <p:spPr>
          <a:xfrm flipH="1">
            <a:off x="10216662" y="4144106"/>
            <a:ext cx="1389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en arc 139">
            <a:extLst>
              <a:ext uri="{FF2B5EF4-FFF2-40B4-BE49-F238E27FC236}">
                <a16:creationId xmlns:a16="http://schemas.microsoft.com/office/drawing/2014/main" xmlns="" id="{9BB04A13-C6F4-4145-AA8D-B5C51AF4A5B0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600604" y="4744497"/>
            <a:ext cx="441900" cy="251805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en arc 139">
            <a:extLst>
              <a:ext uri="{FF2B5EF4-FFF2-40B4-BE49-F238E27FC236}">
                <a16:creationId xmlns:a16="http://schemas.microsoft.com/office/drawing/2014/main" xmlns="" id="{2D16D0B1-69C0-4235-AA7D-75766C1974A5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753004" y="4896897"/>
            <a:ext cx="441900" cy="251805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en arc 139">
            <a:extLst>
              <a:ext uri="{FF2B5EF4-FFF2-40B4-BE49-F238E27FC236}">
                <a16:creationId xmlns:a16="http://schemas.microsoft.com/office/drawing/2014/main" xmlns="" id="{029990BF-9107-4FAD-99B8-47D577129744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905404" y="5049297"/>
            <a:ext cx="441900" cy="251805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13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83B8945-1F7B-41B4-A3AB-4E0FAB395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43" b="69761"/>
          <a:stretch/>
        </p:blipFill>
        <p:spPr>
          <a:xfrm flipH="1">
            <a:off x="0" y="0"/>
            <a:ext cx="12192000" cy="9319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9FC001D-D70F-4D74-B6E7-63BCA9DB6FF5}"/>
              </a:ext>
            </a:extLst>
          </p:cNvPr>
          <p:cNvSpPr txBox="1"/>
          <p:nvPr/>
        </p:nvSpPr>
        <p:spPr>
          <a:xfrm>
            <a:off x="317708" y="108790"/>
            <a:ext cx="11992012" cy="62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fr-FR" sz="3200" b="1" dirty="0">
                <a:solidFill>
                  <a:schemeClr val="bg1"/>
                </a:solidFill>
                <a:cs typeface="Arial Black" panose="020B0604020202020204" pitchFamily="34" charset="0"/>
              </a:rPr>
              <a:t>Devenir professionnel des docteurs 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225FFD5B-9426-4860-8CB3-F99A2F18DF51}"/>
              </a:ext>
            </a:extLst>
          </p:cNvPr>
          <p:cNvCxnSpPr/>
          <p:nvPr/>
        </p:nvCxnSpPr>
        <p:spPr>
          <a:xfrm flipH="1">
            <a:off x="453712" y="732679"/>
            <a:ext cx="1389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98DC886-8BC6-40E2-890F-5B6CAD57FC18}"/>
              </a:ext>
            </a:extLst>
          </p:cNvPr>
          <p:cNvSpPr/>
          <p:nvPr/>
        </p:nvSpPr>
        <p:spPr>
          <a:xfrm>
            <a:off x="2899954" y="1086291"/>
            <a:ext cx="639209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Les résultats détaillés sont disponibles sur le site de l’observatoire de l’École des Docteurs de Toulouse : </a:t>
            </a:r>
          </a:p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https://doctorat.univ-toulouse.fr/observatoire-du-doctorat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spcBef>
                <a:spcPts val="1200"/>
              </a:spcBef>
              <a:spcAft>
                <a:spcPts val="600"/>
              </a:spcAft>
            </a:pPr>
            <a:endParaRPr lang="fr-F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DF0BBE1-42E4-477F-948B-D334BE03E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694" y="2729172"/>
            <a:ext cx="2783418" cy="39181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010997F-675F-48CE-B3DD-03D66EFF9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6190" y="2729172"/>
            <a:ext cx="2784057" cy="39181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3F2514-54A9-4614-BAA5-83202F2F12DC}"/>
              </a:ext>
            </a:extLst>
          </p:cNvPr>
          <p:cNvSpPr/>
          <p:nvPr/>
        </p:nvSpPr>
        <p:spPr>
          <a:xfrm>
            <a:off x="6998208" y="3101897"/>
            <a:ext cx="5193792" cy="4204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1" dirty="0"/>
              <a:t>1 rapport d’enquête pour l’ensemble des </a:t>
            </a:r>
            <a:r>
              <a:rPr lang="fr-FR" b="1" dirty="0" err="1"/>
              <a:t>docteur·es</a:t>
            </a:r>
            <a:r>
              <a:rPr lang="fr-FR" b="1" dirty="0"/>
              <a:t> diplômés à Toulouse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1" dirty="0"/>
              <a:t>1 rapport par École Doctorale et promotion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1" dirty="0"/>
              <a:t>1 rapport par Établissement et promotion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1" dirty="0"/>
              <a:t>1 rapport par discipline (SHS-ALL, DEGP, ST, SI, SVE) [</a:t>
            </a:r>
            <a:r>
              <a:rPr lang="fr-FR" b="1" i="1" dirty="0">
                <a:solidFill>
                  <a:srgbClr val="C00000"/>
                </a:solidFill>
              </a:rPr>
              <a:t>en cours de publication</a:t>
            </a:r>
            <a:r>
              <a:rPr lang="fr-FR" b="1" dirty="0"/>
              <a:t>]</a:t>
            </a:r>
          </a:p>
          <a:p>
            <a:pPr>
              <a:lnSpc>
                <a:spcPct val="150000"/>
              </a:lnSpc>
            </a:pPr>
            <a:endParaRPr lang="fr-FR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8513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83B8945-1F7B-41B4-A3AB-4E0FAB395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43" b="69761"/>
          <a:stretch/>
        </p:blipFill>
        <p:spPr>
          <a:xfrm flipH="1">
            <a:off x="0" y="0"/>
            <a:ext cx="12192000" cy="9319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9FC001D-D70F-4D74-B6E7-63BCA9DB6FF5}"/>
              </a:ext>
            </a:extLst>
          </p:cNvPr>
          <p:cNvSpPr txBox="1"/>
          <p:nvPr/>
        </p:nvSpPr>
        <p:spPr>
          <a:xfrm>
            <a:off x="317708" y="108790"/>
            <a:ext cx="11992012" cy="62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fr-FR" sz="3200" b="1" dirty="0">
                <a:solidFill>
                  <a:schemeClr val="bg1"/>
                </a:solidFill>
                <a:cs typeface="Arial Black" panose="020B0604020202020204" pitchFamily="34" charset="0"/>
              </a:rPr>
              <a:t>Les enquêtes de l’Observatoire 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225FFD5B-9426-4860-8CB3-F99A2F18DF51}"/>
              </a:ext>
            </a:extLst>
          </p:cNvPr>
          <p:cNvCxnSpPr/>
          <p:nvPr/>
        </p:nvCxnSpPr>
        <p:spPr>
          <a:xfrm flipH="1">
            <a:off x="453712" y="732679"/>
            <a:ext cx="1389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98DC886-8BC6-40E2-890F-5B6CAD57FC18}"/>
              </a:ext>
            </a:extLst>
          </p:cNvPr>
          <p:cNvSpPr/>
          <p:nvPr/>
        </p:nvSpPr>
        <p:spPr>
          <a:xfrm>
            <a:off x="5586960" y="1655369"/>
            <a:ext cx="639209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Tous les deux ans, une enquête sur les conditions de vie et de travail des doctorant.es de l’Université de Toulouse </a:t>
            </a:r>
          </a:p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Résultats accessibles sur le site de l’EDT: </a:t>
            </a:r>
          </a:p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https://doctorat.univ-toulouse.fr/vie-doctorante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3F2514-54A9-4614-BAA5-83202F2F12DC}"/>
              </a:ext>
            </a:extLst>
          </p:cNvPr>
          <p:cNvSpPr/>
          <p:nvPr/>
        </p:nvSpPr>
        <p:spPr>
          <a:xfrm>
            <a:off x="6468998" y="3828290"/>
            <a:ext cx="5503492" cy="3511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1" dirty="0"/>
              <a:t>1 rapport d’enquête synthétique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1" dirty="0"/>
              <a:t>1 rapport par École Doctorale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1 rapport par Établissement (Université Capitole, Jean-</a:t>
            </a:r>
            <a:r>
              <a:rPr lang="fr-FR" b="1" dirty="0" err="1"/>
              <a:t>Jaures</a:t>
            </a:r>
            <a:r>
              <a:rPr lang="fr-FR" b="1" dirty="0"/>
              <a:t>, Paul-Sabatier, INSA, INP, etc.)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1" dirty="0"/>
              <a:t>1 rapport par discipline (SHS-ALL, DEGP, ST, SI, SVE) </a:t>
            </a:r>
          </a:p>
          <a:p>
            <a:pPr>
              <a:lnSpc>
                <a:spcPct val="150000"/>
              </a:lnSpc>
            </a:pPr>
            <a:endParaRPr lang="fr-FR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8A5CE15-8D2F-437F-BAB8-E7E512719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48" y="1263097"/>
            <a:ext cx="5040658" cy="27029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BFF1ACA-8822-4B6C-ACDE-BAE3E45CF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948" y="4040747"/>
            <a:ext cx="5040659" cy="25651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9977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83B8945-1F7B-41B4-A3AB-4E0FAB3950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43" b="69761"/>
          <a:stretch/>
        </p:blipFill>
        <p:spPr>
          <a:xfrm flipH="1">
            <a:off x="0" y="0"/>
            <a:ext cx="12192000" cy="9319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9FC001D-D70F-4D74-B6E7-63BCA9DB6FF5}"/>
              </a:ext>
            </a:extLst>
          </p:cNvPr>
          <p:cNvSpPr txBox="1"/>
          <p:nvPr/>
        </p:nvSpPr>
        <p:spPr>
          <a:xfrm>
            <a:off x="317708" y="108790"/>
            <a:ext cx="11992012" cy="62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 panose="020B0604020202020204" pitchFamily="34" charset="0"/>
              </a:rPr>
              <a:t>Pendant la thèse : des outils nécessaires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225FFD5B-9426-4860-8CB3-F99A2F18DF51}"/>
              </a:ext>
            </a:extLst>
          </p:cNvPr>
          <p:cNvCxnSpPr/>
          <p:nvPr/>
        </p:nvCxnSpPr>
        <p:spPr>
          <a:xfrm flipH="1">
            <a:off x="453712" y="732679"/>
            <a:ext cx="1389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9CF2-DED8-45E5-91DA-F985B09F97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9"/>
          <a:stretch/>
        </p:blipFill>
        <p:spPr>
          <a:xfrm>
            <a:off x="90746" y="1040774"/>
            <a:ext cx="12010508" cy="5708436"/>
          </a:xfrm>
          <a:prstGeom prst="rect">
            <a:avLst/>
          </a:prstGeom>
        </p:spPr>
      </p:pic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xmlns="" id="{618B3164-EF60-4E5A-901C-8478518DCF55}"/>
              </a:ext>
            </a:extLst>
          </p:cNvPr>
          <p:cNvSpPr txBox="1">
            <a:spLocks/>
          </p:cNvSpPr>
          <p:nvPr/>
        </p:nvSpPr>
        <p:spPr>
          <a:xfrm>
            <a:off x="755691" y="5351234"/>
            <a:ext cx="10680617" cy="9319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Accompagner pendant la thèse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B37F05C-5BC1-4DA9-B432-EB941162B34B}"/>
              </a:ext>
            </a:extLst>
          </p:cNvPr>
          <p:cNvSpPr/>
          <p:nvPr/>
        </p:nvSpPr>
        <p:spPr>
          <a:xfrm>
            <a:off x="0" y="0"/>
            <a:ext cx="12192000" cy="931984"/>
          </a:xfrm>
          <a:prstGeom prst="rect">
            <a:avLst/>
          </a:prstGeom>
          <a:solidFill>
            <a:srgbClr val="94BEBB"/>
          </a:solidFill>
          <a:ln>
            <a:solidFill>
              <a:srgbClr val="94B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/>
              <a:t>Formation doctorale</a:t>
            </a:r>
          </a:p>
        </p:txBody>
      </p:sp>
    </p:spTree>
    <p:extLst>
      <p:ext uri="{BB962C8B-B14F-4D97-AF65-F5344CB8AC3E}">
        <p14:creationId xmlns:p14="http://schemas.microsoft.com/office/powerpoint/2010/main" val="4033017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83B8945-1F7B-41B4-A3AB-4E0FAB395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43" b="69761"/>
          <a:stretch/>
        </p:blipFill>
        <p:spPr>
          <a:xfrm flipH="1">
            <a:off x="0" y="0"/>
            <a:ext cx="12192000" cy="9319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9FC001D-D70F-4D74-B6E7-63BCA9DB6FF5}"/>
              </a:ext>
            </a:extLst>
          </p:cNvPr>
          <p:cNvSpPr txBox="1"/>
          <p:nvPr/>
        </p:nvSpPr>
        <p:spPr>
          <a:xfrm>
            <a:off x="317708" y="108790"/>
            <a:ext cx="11992012" cy="62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 panose="020B0604020202020204" pitchFamily="34" charset="0"/>
              </a:rPr>
              <a:t>Pendant la thèse : des outils nécessaires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225FFD5B-9426-4860-8CB3-F99A2F18DF51}"/>
              </a:ext>
            </a:extLst>
          </p:cNvPr>
          <p:cNvCxnSpPr/>
          <p:nvPr/>
        </p:nvCxnSpPr>
        <p:spPr>
          <a:xfrm flipH="1">
            <a:off x="453712" y="732679"/>
            <a:ext cx="1389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3F2514-54A9-4614-BAA5-83202F2F12DC}"/>
              </a:ext>
            </a:extLst>
          </p:cNvPr>
          <p:cNvSpPr/>
          <p:nvPr/>
        </p:nvSpPr>
        <p:spPr>
          <a:xfrm>
            <a:off x="1987062" y="3859822"/>
            <a:ext cx="7192107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E56671A-B852-43B8-B6A1-04A5E93D2E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8"/>
          <a:stretch/>
        </p:blipFill>
        <p:spPr>
          <a:xfrm>
            <a:off x="1617418" y="1347776"/>
            <a:ext cx="8957164" cy="397504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F733B5DE-E102-4850-BADF-B91C09CB2499}"/>
              </a:ext>
            </a:extLst>
          </p:cNvPr>
          <p:cNvSpPr txBox="1"/>
          <p:nvPr/>
        </p:nvSpPr>
        <p:spPr>
          <a:xfrm>
            <a:off x="1332225" y="5571188"/>
            <a:ext cx="9527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axes de formation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pour accompagner les doctorants, dont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spécifiquement dédiés à la thèse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2 couvrant à la fois la thèse et l'après-thèse.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Objectif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outiller les doctorants pour réussir leur projet doctoral</a:t>
            </a:r>
          </a:p>
        </p:txBody>
      </p:sp>
    </p:spTree>
    <p:extLst>
      <p:ext uri="{BB962C8B-B14F-4D97-AF65-F5344CB8AC3E}">
        <p14:creationId xmlns:p14="http://schemas.microsoft.com/office/powerpoint/2010/main" val="720127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83B8945-1F7B-41B4-A3AB-4E0FAB395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43" b="69761"/>
          <a:stretch/>
        </p:blipFill>
        <p:spPr>
          <a:xfrm flipH="1">
            <a:off x="0" y="0"/>
            <a:ext cx="12192000" cy="9319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9FC001D-D70F-4D74-B6E7-63BCA9DB6FF5}"/>
              </a:ext>
            </a:extLst>
          </p:cNvPr>
          <p:cNvSpPr txBox="1"/>
          <p:nvPr/>
        </p:nvSpPr>
        <p:spPr>
          <a:xfrm>
            <a:off x="317708" y="108790"/>
            <a:ext cx="11992012" cy="62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 panose="020B0604020202020204" pitchFamily="34" charset="0"/>
              </a:rPr>
              <a:t>Des formations transversales 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225FFD5B-9426-4860-8CB3-F99A2F18DF51}"/>
              </a:ext>
            </a:extLst>
          </p:cNvPr>
          <p:cNvCxnSpPr/>
          <p:nvPr/>
        </p:nvCxnSpPr>
        <p:spPr>
          <a:xfrm flipH="1">
            <a:off x="453712" y="732679"/>
            <a:ext cx="1389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51DD212C-342A-4DA6-8167-DEC1C2FA6B18}"/>
              </a:ext>
            </a:extLst>
          </p:cNvPr>
          <p:cNvSpPr txBox="1"/>
          <p:nvPr/>
        </p:nvSpPr>
        <p:spPr>
          <a:xfrm>
            <a:off x="5977287" y="6513931"/>
            <a:ext cx="6332433" cy="344069"/>
          </a:xfrm>
          <a:prstGeom prst="rect">
            <a:avLst/>
          </a:prstGeom>
          <a:solidFill>
            <a:schemeClr val="bg1">
              <a:alpha val="1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C22DA13-EC6A-4800-99F1-4EED7A910069}"/>
              </a:ext>
            </a:extLst>
          </p:cNvPr>
          <p:cNvSpPr/>
          <p:nvPr/>
        </p:nvSpPr>
        <p:spPr>
          <a:xfrm>
            <a:off x="6521854" y="2903093"/>
            <a:ext cx="5216434" cy="2007325"/>
          </a:xfrm>
          <a:prstGeom prst="rect">
            <a:avLst/>
          </a:prstGeom>
          <a:solidFill>
            <a:srgbClr val="BEE1E3"/>
          </a:solidFill>
          <a:ln>
            <a:solidFill>
              <a:srgbClr val="BEE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4000" dirty="0">
                <a:solidFill>
                  <a:schemeClr val="bg1"/>
                </a:solidFill>
              </a:rPr>
              <a:t>Ethique et Intégrité scientifique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F833092-80C7-4DC2-A20E-0F7A32C51185}"/>
              </a:ext>
            </a:extLst>
          </p:cNvPr>
          <p:cNvSpPr/>
          <p:nvPr/>
        </p:nvSpPr>
        <p:spPr>
          <a:xfrm>
            <a:off x="6521854" y="52173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prstClr val="black"/>
                </a:solidFill>
              </a:rPr>
              <a:t>Formation </a:t>
            </a:r>
            <a:r>
              <a:rPr lang="fr-FR" b="1" dirty="0">
                <a:solidFill>
                  <a:srgbClr val="C00000"/>
                </a:solidFill>
              </a:rPr>
              <a:t>obligatoire</a:t>
            </a:r>
            <a:r>
              <a:rPr lang="fr-FR" b="1" dirty="0">
                <a:solidFill>
                  <a:prstClr val="black"/>
                </a:solidFill>
              </a:rPr>
              <a:t> à suivre en présentiel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prstClr val="black"/>
                </a:solidFill>
              </a:rPr>
              <a:t>Des MOOCS simplifiés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FB0F6583-3088-4FD3-8252-F88354067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2491" y="946948"/>
            <a:ext cx="5550773" cy="598865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FB43C96-228D-414A-BF4D-61D7FFFAC44D}"/>
              </a:ext>
            </a:extLst>
          </p:cNvPr>
          <p:cNvSpPr/>
          <p:nvPr/>
        </p:nvSpPr>
        <p:spPr>
          <a:xfrm>
            <a:off x="-1714151" y="946948"/>
            <a:ext cx="6332433" cy="603922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fr-F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611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83B8945-1F7B-41B4-A3AB-4E0FAB3950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43" b="69761"/>
          <a:stretch/>
        </p:blipFill>
        <p:spPr>
          <a:xfrm flipH="1">
            <a:off x="0" y="0"/>
            <a:ext cx="12192000" cy="9319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9FC001D-D70F-4D74-B6E7-63BCA9DB6FF5}"/>
              </a:ext>
            </a:extLst>
          </p:cNvPr>
          <p:cNvSpPr txBox="1"/>
          <p:nvPr/>
        </p:nvSpPr>
        <p:spPr>
          <a:xfrm>
            <a:off x="317708" y="108790"/>
            <a:ext cx="11992012" cy="62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 panose="020B0604020202020204" pitchFamily="34" charset="0"/>
              </a:rPr>
              <a:t>Des formations transversales 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225FFD5B-9426-4860-8CB3-F99A2F18DF51}"/>
              </a:ext>
            </a:extLst>
          </p:cNvPr>
          <p:cNvCxnSpPr/>
          <p:nvPr/>
        </p:nvCxnSpPr>
        <p:spPr>
          <a:xfrm flipH="1">
            <a:off x="453712" y="732679"/>
            <a:ext cx="1389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3F2514-54A9-4614-BAA5-83202F2F12DC}"/>
              </a:ext>
            </a:extLst>
          </p:cNvPr>
          <p:cNvSpPr/>
          <p:nvPr/>
        </p:nvSpPr>
        <p:spPr>
          <a:xfrm>
            <a:off x="1987062" y="3859822"/>
            <a:ext cx="7192107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51DD212C-342A-4DA6-8167-DEC1C2FA6B18}"/>
              </a:ext>
            </a:extLst>
          </p:cNvPr>
          <p:cNvSpPr txBox="1"/>
          <p:nvPr/>
        </p:nvSpPr>
        <p:spPr>
          <a:xfrm>
            <a:off x="336099" y="5024892"/>
            <a:ext cx="5808802" cy="1724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00" marR="0" lvl="0" indent="-28575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 thèse en 180 secondes </a:t>
            </a:r>
            <a:r>
              <a:rPr lang="fr-FR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Wendy LE MOUËLLIC, lauréate 2024)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2000" marR="0" lvl="0" indent="-28575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Nuit Européenne des chercheurs </a:t>
            </a:r>
          </a:p>
          <a:p>
            <a:pPr marL="252000" marR="0" lvl="0" indent="-28575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Congrès scientifique des Enfants </a:t>
            </a:r>
          </a:p>
          <a:p>
            <a:pPr marL="252000" marR="0" lvl="0" indent="-28575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Etoiles brillent pour tous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B5A3A26-0217-4F6F-8F6D-5136A60B56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369" r="19078" b="8984"/>
          <a:stretch/>
        </p:blipFill>
        <p:spPr>
          <a:xfrm>
            <a:off x="6619655" y="931984"/>
            <a:ext cx="6349704" cy="59260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C1BBC0A-F095-40CD-A75A-6440AF336EF5}"/>
              </a:ext>
            </a:extLst>
          </p:cNvPr>
          <p:cNvSpPr/>
          <p:nvPr/>
        </p:nvSpPr>
        <p:spPr>
          <a:xfrm>
            <a:off x="453712" y="2708180"/>
            <a:ext cx="5216434" cy="2007325"/>
          </a:xfrm>
          <a:prstGeom prst="rect">
            <a:avLst/>
          </a:prstGeom>
          <a:solidFill>
            <a:srgbClr val="8199FF"/>
          </a:solidFill>
          <a:ln>
            <a:solidFill>
              <a:srgbClr val="6CB2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4000" dirty="0">
                <a:solidFill>
                  <a:schemeClr val="bg1"/>
                </a:solidFill>
              </a:rPr>
              <a:t>Diffusion des savoirs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D5B0BA8-32AD-4355-A23C-C7F33466DA28}"/>
              </a:ext>
            </a:extLst>
          </p:cNvPr>
          <p:cNvSpPr/>
          <p:nvPr/>
        </p:nvSpPr>
        <p:spPr>
          <a:xfrm>
            <a:off x="6619655" y="931984"/>
            <a:ext cx="6332433" cy="603922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fr-F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193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83B8945-1F7B-41B4-A3AB-4E0FAB395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43" b="69761"/>
          <a:stretch/>
        </p:blipFill>
        <p:spPr>
          <a:xfrm flipH="1">
            <a:off x="0" y="0"/>
            <a:ext cx="12192000" cy="9319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9FC001D-D70F-4D74-B6E7-63BCA9DB6FF5}"/>
              </a:ext>
            </a:extLst>
          </p:cNvPr>
          <p:cNvSpPr txBox="1"/>
          <p:nvPr/>
        </p:nvSpPr>
        <p:spPr>
          <a:xfrm>
            <a:off x="317708" y="108790"/>
            <a:ext cx="11992012" cy="62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 panose="020B0604020202020204" pitchFamily="34" charset="0"/>
              </a:rPr>
              <a:t>Des formations transversales 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225FFD5B-9426-4860-8CB3-F99A2F18DF51}"/>
              </a:ext>
            </a:extLst>
          </p:cNvPr>
          <p:cNvCxnSpPr/>
          <p:nvPr/>
        </p:nvCxnSpPr>
        <p:spPr>
          <a:xfrm flipH="1">
            <a:off x="453712" y="732679"/>
            <a:ext cx="1389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3F2514-54A9-4614-BAA5-83202F2F12DC}"/>
              </a:ext>
            </a:extLst>
          </p:cNvPr>
          <p:cNvSpPr/>
          <p:nvPr/>
        </p:nvSpPr>
        <p:spPr>
          <a:xfrm>
            <a:off x="2014771" y="3850585"/>
            <a:ext cx="7192107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F733B5DE-E102-4850-BADF-B91C09CB2499}"/>
              </a:ext>
            </a:extLst>
          </p:cNvPr>
          <p:cNvSpPr txBox="1"/>
          <p:nvPr/>
        </p:nvSpPr>
        <p:spPr>
          <a:xfrm>
            <a:off x="6313714" y="4375124"/>
            <a:ext cx="6096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00" marR="0" lvl="0" indent="-285750" defTabSz="914400" rtl="0" eaLnBrk="1" fontAlgn="auto" latinLnBrk="0" hangingPunct="1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à la Science Ouverte et sociologie des sciences</a:t>
            </a:r>
          </a:p>
          <a:p>
            <a:pPr marL="252000" marR="0" lvl="0" indent="-285750" defTabSz="914400" rtl="0" eaLnBrk="1" fontAlgn="auto" latinLnBrk="0" hangingPunct="1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Gestion documentaire et outils numériques (Zotero,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LateX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etc…)</a:t>
            </a:r>
          </a:p>
          <a:p>
            <a:pPr marL="252000" marR="0" lvl="0" indent="-285750" defTabSz="914400" rtl="0" eaLnBrk="1" fontAlgn="auto" latinLnBrk="0" hangingPunct="1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Exploitation des ressources et valorisation de la recherche (Open Access,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Wikipedia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etc…)</a:t>
            </a:r>
          </a:p>
          <a:p>
            <a:pPr marL="252000" marR="0" lvl="0" indent="-285750" defTabSz="914400" rtl="0" eaLnBrk="1" fontAlgn="auto" latinLnBrk="0" hangingPunct="1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Compétences en communication (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mediatraining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b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B32EEAE-C95C-470A-A5C0-D5079B5AA659}"/>
              </a:ext>
            </a:extLst>
          </p:cNvPr>
          <p:cNvSpPr/>
          <p:nvPr/>
        </p:nvSpPr>
        <p:spPr>
          <a:xfrm>
            <a:off x="6313714" y="2003743"/>
            <a:ext cx="5216434" cy="2007325"/>
          </a:xfrm>
          <a:prstGeom prst="rect">
            <a:avLst/>
          </a:prstGeom>
          <a:solidFill>
            <a:srgbClr val="4C93C4"/>
          </a:solidFill>
          <a:ln>
            <a:solidFill>
              <a:srgbClr val="8D9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4000" dirty="0">
                <a:solidFill>
                  <a:schemeClr val="bg1"/>
                </a:solidFill>
              </a:rPr>
              <a:t>Méthodologie </a:t>
            </a:r>
          </a:p>
          <a:p>
            <a:pPr lvl="0" algn="ctr">
              <a:defRPr/>
            </a:pPr>
            <a:r>
              <a:rPr lang="fr-FR" sz="4000" dirty="0">
                <a:solidFill>
                  <a:schemeClr val="bg1"/>
                </a:solidFill>
              </a:rPr>
              <a:t>de la thèse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8605D24-4507-40F4-BAF8-E24289D03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73641" y="931984"/>
            <a:ext cx="6154628" cy="603922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E721DFC-3CD7-4F4F-A2C3-066346930D73}"/>
              </a:ext>
            </a:extLst>
          </p:cNvPr>
          <p:cNvSpPr/>
          <p:nvPr/>
        </p:nvSpPr>
        <p:spPr>
          <a:xfrm>
            <a:off x="-1106681" y="931985"/>
            <a:ext cx="6332433" cy="603922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fr-F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011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ratuit Photos gratuites de casquettes de graduation, célébration, confettis Photos">
            <a:extLst>
              <a:ext uri="{FF2B5EF4-FFF2-40B4-BE49-F238E27FC236}">
                <a16:creationId xmlns:a16="http://schemas.microsoft.com/office/drawing/2014/main" xmlns="" id="{2C70D2A4-B96B-4BCE-BE60-8A16E3607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6" b="15625"/>
          <a:stretch/>
        </p:blipFill>
        <p:spPr bwMode="auto">
          <a:xfrm>
            <a:off x="0" y="931984"/>
            <a:ext cx="12192000" cy="59260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83B8945-1F7B-41B4-A3AB-4E0FAB3950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43" b="69761"/>
          <a:stretch/>
        </p:blipFill>
        <p:spPr>
          <a:xfrm flipH="1">
            <a:off x="0" y="0"/>
            <a:ext cx="12192000" cy="9319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9FC001D-D70F-4D74-B6E7-63BCA9DB6FF5}"/>
              </a:ext>
            </a:extLst>
          </p:cNvPr>
          <p:cNvSpPr txBox="1"/>
          <p:nvPr/>
        </p:nvSpPr>
        <p:spPr>
          <a:xfrm>
            <a:off x="317708" y="108790"/>
            <a:ext cx="11992012" cy="62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 panose="020B0604020202020204" pitchFamily="34" charset="0"/>
              </a:rPr>
              <a:t>Se former pour l’après thèse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225FFD5B-9426-4860-8CB3-F99A2F18DF51}"/>
              </a:ext>
            </a:extLst>
          </p:cNvPr>
          <p:cNvCxnSpPr/>
          <p:nvPr/>
        </p:nvCxnSpPr>
        <p:spPr>
          <a:xfrm flipH="1">
            <a:off x="453712" y="732679"/>
            <a:ext cx="1389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xmlns="" id="{618B3164-EF60-4E5A-901C-8478518DCF55}"/>
              </a:ext>
            </a:extLst>
          </p:cNvPr>
          <p:cNvSpPr txBox="1">
            <a:spLocks/>
          </p:cNvSpPr>
          <p:nvPr/>
        </p:nvSpPr>
        <p:spPr>
          <a:xfrm>
            <a:off x="1420637" y="5399209"/>
            <a:ext cx="9350726" cy="9319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Préparer l’après thèse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CB62A6C-4A92-4C03-80AE-CD2610EDB7BA}"/>
              </a:ext>
            </a:extLst>
          </p:cNvPr>
          <p:cNvSpPr/>
          <p:nvPr/>
        </p:nvSpPr>
        <p:spPr>
          <a:xfrm>
            <a:off x="0" y="0"/>
            <a:ext cx="12192000" cy="931984"/>
          </a:xfrm>
          <a:prstGeom prst="rect">
            <a:avLst/>
          </a:prstGeom>
          <a:solidFill>
            <a:srgbClr val="94BEBB"/>
          </a:solidFill>
          <a:ln>
            <a:solidFill>
              <a:srgbClr val="94B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/>
              <a:t>Formation doctorale</a:t>
            </a:r>
          </a:p>
        </p:txBody>
      </p:sp>
    </p:spTree>
    <p:extLst>
      <p:ext uri="{BB962C8B-B14F-4D97-AF65-F5344CB8AC3E}">
        <p14:creationId xmlns:p14="http://schemas.microsoft.com/office/powerpoint/2010/main" val="3907686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83B8945-1F7B-41B4-A3AB-4E0FAB395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43" b="69761"/>
          <a:stretch/>
        </p:blipFill>
        <p:spPr>
          <a:xfrm flipH="1">
            <a:off x="0" y="0"/>
            <a:ext cx="12192000" cy="9319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9FC001D-D70F-4D74-B6E7-63BCA9DB6FF5}"/>
              </a:ext>
            </a:extLst>
          </p:cNvPr>
          <p:cNvSpPr txBox="1"/>
          <p:nvPr/>
        </p:nvSpPr>
        <p:spPr>
          <a:xfrm>
            <a:off x="317708" y="108790"/>
            <a:ext cx="11992012" cy="62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 panose="020B0604020202020204" pitchFamily="34" charset="0"/>
              </a:rPr>
              <a:t>Préparer l’après thèse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225FFD5B-9426-4860-8CB3-F99A2F18DF51}"/>
              </a:ext>
            </a:extLst>
          </p:cNvPr>
          <p:cNvCxnSpPr/>
          <p:nvPr/>
        </p:nvCxnSpPr>
        <p:spPr>
          <a:xfrm flipH="1">
            <a:off x="453712" y="732679"/>
            <a:ext cx="1389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3F2514-54A9-4614-BAA5-83202F2F12DC}"/>
              </a:ext>
            </a:extLst>
          </p:cNvPr>
          <p:cNvSpPr/>
          <p:nvPr/>
        </p:nvSpPr>
        <p:spPr>
          <a:xfrm>
            <a:off x="1987062" y="3859822"/>
            <a:ext cx="7192107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F733B5DE-E102-4850-BADF-B91C09CB2499}"/>
              </a:ext>
            </a:extLst>
          </p:cNvPr>
          <p:cNvSpPr txBox="1"/>
          <p:nvPr/>
        </p:nvSpPr>
        <p:spPr>
          <a:xfrm>
            <a:off x="1248003" y="5738616"/>
            <a:ext cx="9695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axes de formation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pour accompagner les doctorants, dont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spécifiquement dédiés à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l'après-thèse.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99E127C-CDB0-458E-8B8D-254385FFC1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394" y="1283786"/>
            <a:ext cx="7294271" cy="410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19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atuit Gros Plan, De, Main Tenant Texte, Sur, Fond Noir Photos">
            <a:extLst>
              <a:ext uri="{FF2B5EF4-FFF2-40B4-BE49-F238E27FC236}">
                <a16:creationId xmlns:a16="http://schemas.microsoft.com/office/drawing/2014/main" xmlns="" id="{92468129-95D7-4065-9E12-D450A8BC35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6" r="30668"/>
          <a:stretch/>
        </p:blipFill>
        <p:spPr bwMode="auto">
          <a:xfrm>
            <a:off x="6096000" y="931984"/>
            <a:ext cx="6096000" cy="592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83B8945-1F7B-41B4-A3AB-4E0FAB3950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43" b="69761"/>
          <a:stretch/>
        </p:blipFill>
        <p:spPr>
          <a:xfrm flipH="1">
            <a:off x="0" y="0"/>
            <a:ext cx="12192000" cy="9319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9FC001D-D70F-4D74-B6E7-63BCA9DB6FF5}"/>
              </a:ext>
            </a:extLst>
          </p:cNvPr>
          <p:cNvSpPr txBox="1"/>
          <p:nvPr/>
        </p:nvSpPr>
        <p:spPr>
          <a:xfrm>
            <a:off x="317708" y="108790"/>
            <a:ext cx="11992012" cy="62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 panose="020B0604020202020204" pitchFamily="34" charset="0"/>
              </a:rPr>
              <a:t>Se former pour l’après thèse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225FFD5B-9426-4860-8CB3-F99A2F18DF51}"/>
              </a:ext>
            </a:extLst>
          </p:cNvPr>
          <p:cNvCxnSpPr/>
          <p:nvPr/>
        </p:nvCxnSpPr>
        <p:spPr>
          <a:xfrm flipH="1">
            <a:off x="453712" y="732679"/>
            <a:ext cx="1389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D913470-334E-4DD1-87C1-9BA0778580BC}"/>
              </a:ext>
            </a:extLst>
          </p:cNvPr>
          <p:cNvSpPr/>
          <p:nvPr/>
        </p:nvSpPr>
        <p:spPr>
          <a:xfrm>
            <a:off x="453712" y="2889069"/>
            <a:ext cx="5216434" cy="2007325"/>
          </a:xfrm>
          <a:prstGeom prst="rect">
            <a:avLst/>
          </a:prstGeom>
          <a:solidFill>
            <a:srgbClr val="5B9692"/>
          </a:solidFill>
          <a:ln>
            <a:solidFill>
              <a:srgbClr val="5B9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Poursuite de carrière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C488806F-6F88-41B0-8CE0-4057812DD135}"/>
              </a:ext>
            </a:extLst>
          </p:cNvPr>
          <p:cNvSpPr txBox="1"/>
          <p:nvPr/>
        </p:nvSpPr>
        <p:spPr>
          <a:xfrm>
            <a:off x="453712" y="5201991"/>
            <a:ext cx="52164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Bilan de compétences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Prise de parole en public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Construire son CV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Les voies de la valorisation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927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83B8945-1F7B-41B4-A3AB-4E0FAB395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43" b="69761"/>
          <a:stretch/>
        </p:blipFill>
        <p:spPr>
          <a:xfrm flipH="1">
            <a:off x="0" y="0"/>
            <a:ext cx="12192000" cy="931984"/>
          </a:xfrm>
          <a:prstGeom prst="rect">
            <a:avLst/>
          </a:prstGeom>
        </p:spPr>
      </p:pic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xmlns="" id="{618B3164-EF60-4E5A-901C-8478518DCF55}"/>
              </a:ext>
            </a:extLst>
          </p:cNvPr>
          <p:cNvSpPr txBox="1">
            <a:spLocks/>
          </p:cNvSpPr>
          <p:nvPr/>
        </p:nvSpPr>
        <p:spPr>
          <a:xfrm>
            <a:off x="3721284" y="1599580"/>
            <a:ext cx="4749427" cy="9319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" panose="020B0502040204020203" pitchFamily="34" charset="0"/>
              </a:rPr>
              <a:t>Ecole des Docteurs de Toulouse</a:t>
            </a:r>
          </a:p>
          <a:p>
            <a:r>
              <a:rPr lang="fr-FR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" panose="020B0502040204020203" pitchFamily="34" charset="0"/>
              </a:rPr>
              <a:t>(EDT)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7EC73EA-8CDF-47B4-A12A-340AFABEB4AF}"/>
              </a:ext>
            </a:extLst>
          </p:cNvPr>
          <p:cNvSpPr/>
          <p:nvPr/>
        </p:nvSpPr>
        <p:spPr>
          <a:xfrm>
            <a:off x="4758580" y="3429000"/>
            <a:ext cx="2674834" cy="931984"/>
          </a:xfrm>
          <a:prstGeom prst="rect">
            <a:avLst/>
          </a:prstGeom>
          <a:solidFill>
            <a:srgbClr val="94BEBB"/>
          </a:solidFill>
          <a:ln>
            <a:solidFill>
              <a:srgbClr val="94B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Formation doctorale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9B65548-8049-46D8-A1CB-0DFF2983E4C7}"/>
              </a:ext>
            </a:extLst>
          </p:cNvPr>
          <p:cNvSpPr/>
          <p:nvPr/>
        </p:nvSpPr>
        <p:spPr>
          <a:xfrm>
            <a:off x="2832098" y="5024896"/>
            <a:ext cx="2674834" cy="931984"/>
          </a:xfrm>
          <a:prstGeom prst="rect">
            <a:avLst/>
          </a:prstGeom>
          <a:solidFill>
            <a:srgbClr val="94BEBB"/>
          </a:solidFill>
          <a:ln>
            <a:solidFill>
              <a:srgbClr val="94B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Mobilité internationale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4FC62F8-24C6-49A9-BAC4-21AFDAE496F6}"/>
              </a:ext>
            </a:extLst>
          </p:cNvPr>
          <p:cNvSpPr/>
          <p:nvPr/>
        </p:nvSpPr>
        <p:spPr>
          <a:xfrm>
            <a:off x="6685070" y="4989201"/>
            <a:ext cx="2674834" cy="931984"/>
          </a:xfrm>
          <a:prstGeom prst="rect">
            <a:avLst/>
          </a:prstGeom>
          <a:solidFill>
            <a:srgbClr val="94BEBB"/>
          </a:solidFill>
          <a:ln>
            <a:solidFill>
              <a:srgbClr val="94B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Observatoire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2CFD0DC-5B7F-4653-8479-E790FAD28444}"/>
              </a:ext>
            </a:extLst>
          </p:cNvPr>
          <p:cNvSpPr/>
          <p:nvPr/>
        </p:nvSpPr>
        <p:spPr>
          <a:xfrm>
            <a:off x="1046449" y="3429000"/>
            <a:ext cx="2674834" cy="931984"/>
          </a:xfrm>
          <a:prstGeom prst="rect">
            <a:avLst/>
          </a:prstGeom>
          <a:solidFill>
            <a:srgbClr val="94BEBB"/>
          </a:solidFill>
          <a:ln>
            <a:solidFill>
              <a:srgbClr val="94B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Coordination du diplôme « Doctorat de l’Université de Toulouse »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69A5BE2-C83C-4E66-8F9E-B4A4BC511EF8}"/>
              </a:ext>
            </a:extLst>
          </p:cNvPr>
          <p:cNvSpPr/>
          <p:nvPr/>
        </p:nvSpPr>
        <p:spPr>
          <a:xfrm>
            <a:off x="2832104" y="6549402"/>
            <a:ext cx="652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/>
              <a:t>L’EDT est la fédération des 14 Ecoles Doctorales du site toulousain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B236C39-EFE9-488B-B3F2-DAF5E0F1C0FA}"/>
              </a:ext>
            </a:extLst>
          </p:cNvPr>
          <p:cNvSpPr/>
          <p:nvPr/>
        </p:nvSpPr>
        <p:spPr>
          <a:xfrm>
            <a:off x="8470717" y="3429000"/>
            <a:ext cx="2674834" cy="931984"/>
          </a:xfrm>
          <a:prstGeom prst="rect">
            <a:avLst/>
          </a:prstGeom>
          <a:solidFill>
            <a:srgbClr val="94BEBB"/>
          </a:solidFill>
          <a:ln>
            <a:solidFill>
              <a:srgbClr val="94B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Réseau</a:t>
            </a:r>
            <a:r>
              <a:rPr lang="en-US" dirty="0"/>
              <a:t> </a:t>
            </a:r>
            <a:r>
              <a:rPr lang="en-US" dirty="0" err="1"/>
              <a:t>Almuni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4884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83B8945-1F7B-41B4-A3AB-4E0FAB395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43" b="69761"/>
          <a:stretch/>
        </p:blipFill>
        <p:spPr>
          <a:xfrm flipH="1">
            <a:off x="0" y="0"/>
            <a:ext cx="12192000" cy="9319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9FC001D-D70F-4D74-B6E7-63BCA9DB6FF5}"/>
              </a:ext>
            </a:extLst>
          </p:cNvPr>
          <p:cNvSpPr txBox="1"/>
          <p:nvPr/>
        </p:nvSpPr>
        <p:spPr>
          <a:xfrm>
            <a:off x="317708" y="108790"/>
            <a:ext cx="11992012" cy="62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 panose="020B0604020202020204" pitchFamily="34" charset="0"/>
              </a:rPr>
              <a:t>Se former pour l’après thèse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225FFD5B-9426-4860-8CB3-F99A2F18DF51}"/>
              </a:ext>
            </a:extLst>
          </p:cNvPr>
          <p:cNvCxnSpPr/>
          <p:nvPr/>
        </p:nvCxnSpPr>
        <p:spPr>
          <a:xfrm flipH="1">
            <a:off x="453712" y="732679"/>
            <a:ext cx="1389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F707617-F75C-4314-A8B1-8FFCEB934D5F}"/>
              </a:ext>
            </a:extLst>
          </p:cNvPr>
          <p:cNvSpPr/>
          <p:nvPr/>
        </p:nvSpPr>
        <p:spPr>
          <a:xfrm>
            <a:off x="6521854" y="2889069"/>
            <a:ext cx="5216434" cy="2007325"/>
          </a:xfrm>
          <a:prstGeom prst="rect">
            <a:avLst/>
          </a:prstGeom>
          <a:solidFill>
            <a:srgbClr val="AB81A4"/>
          </a:solidFill>
          <a:ln>
            <a:solidFill>
              <a:srgbClr val="AB8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Entrepreneuriat</a:t>
            </a:r>
          </a:p>
        </p:txBody>
      </p:sp>
      <p:pic>
        <p:nvPicPr>
          <p:cNvPr id="2050" name="Picture 2" descr="Gratuit Femme, écriture, Dans, Papier Photos">
            <a:extLst>
              <a:ext uri="{FF2B5EF4-FFF2-40B4-BE49-F238E27FC236}">
                <a16:creationId xmlns:a16="http://schemas.microsoft.com/office/drawing/2014/main" xmlns="" id="{550D9EC3-23CA-4C7E-9101-E659AA455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73"/>
          <a:stretch/>
        </p:blipFill>
        <p:spPr bwMode="auto">
          <a:xfrm>
            <a:off x="0" y="931984"/>
            <a:ext cx="6025393" cy="592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B6D4FE43-67D9-4E81-82DA-D0669061A0CE}"/>
              </a:ext>
            </a:extLst>
          </p:cNvPr>
          <p:cNvSpPr txBox="1"/>
          <p:nvPr/>
        </p:nvSpPr>
        <p:spPr>
          <a:xfrm>
            <a:off x="6521854" y="5215487"/>
            <a:ext cx="52164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Séminaire « 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Doctoriales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»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 à l’entrepreneuriat</a:t>
            </a:r>
          </a:p>
        </p:txBody>
      </p:sp>
    </p:spTree>
    <p:extLst>
      <p:ext uri="{BB962C8B-B14F-4D97-AF65-F5344CB8AC3E}">
        <p14:creationId xmlns:p14="http://schemas.microsoft.com/office/powerpoint/2010/main" val="254695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83B8945-1F7B-41B4-A3AB-4E0FAB3950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43" b="69761"/>
          <a:stretch/>
        </p:blipFill>
        <p:spPr>
          <a:xfrm flipH="1">
            <a:off x="0" y="0"/>
            <a:ext cx="12192000" cy="9319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9FC001D-D70F-4D74-B6E7-63BCA9DB6FF5}"/>
              </a:ext>
            </a:extLst>
          </p:cNvPr>
          <p:cNvSpPr txBox="1"/>
          <p:nvPr/>
        </p:nvSpPr>
        <p:spPr>
          <a:xfrm>
            <a:off x="317708" y="108790"/>
            <a:ext cx="11992012" cy="62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 panose="020B0604020202020204" pitchFamily="34" charset="0"/>
              </a:rPr>
              <a:t>Se former pour l’après thèse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225FFD5B-9426-4860-8CB3-F99A2F18DF51}"/>
              </a:ext>
            </a:extLst>
          </p:cNvPr>
          <p:cNvCxnSpPr/>
          <p:nvPr/>
        </p:nvCxnSpPr>
        <p:spPr>
          <a:xfrm flipH="1">
            <a:off x="453712" y="732679"/>
            <a:ext cx="1389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9DB3ED3-175C-4451-9830-35BC7895D5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2" b="7148"/>
          <a:stretch/>
        </p:blipFill>
        <p:spPr>
          <a:xfrm rot="5400000">
            <a:off x="-1111226" y="2043204"/>
            <a:ext cx="5926013" cy="37035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4C942F9-43B1-43E2-8817-C217A9D33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2815" y="1672732"/>
            <a:ext cx="5926014" cy="444451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5F06613-A63A-4DD7-B973-E167561822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3"/>
          <a:stretch/>
        </p:blipFill>
        <p:spPr>
          <a:xfrm rot="5400000">
            <a:off x="7207033" y="1873030"/>
            <a:ext cx="5926014" cy="4043920"/>
          </a:xfrm>
          <a:prstGeom prst="rect">
            <a:avLst/>
          </a:prstGeom>
        </p:spPr>
      </p:pic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xmlns="" id="{38E49E3C-57F2-4176-8790-06CF96A906AC}"/>
              </a:ext>
            </a:extLst>
          </p:cNvPr>
          <p:cNvSpPr txBox="1">
            <a:spLocks/>
          </p:cNvSpPr>
          <p:nvPr/>
        </p:nvSpPr>
        <p:spPr>
          <a:xfrm>
            <a:off x="1250459" y="1555873"/>
            <a:ext cx="9350726" cy="9319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Participer aux </a:t>
            </a:r>
            <a:r>
              <a:rPr kumimoji="0" lang="fr-FR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Doctoriales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823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83B8945-1F7B-41B4-A3AB-4E0FAB395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43" b="69761"/>
          <a:stretch/>
        </p:blipFill>
        <p:spPr>
          <a:xfrm flipH="1">
            <a:off x="0" y="0"/>
            <a:ext cx="12192000" cy="931984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225FFD5B-9426-4860-8CB3-F99A2F18DF51}"/>
              </a:ext>
            </a:extLst>
          </p:cNvPr>
          <p:cNvCxnSpPr/>
          <p:nvPr/>
        </p:nvCxnSpPr>
        <p:spPr>
          <a:xfrm flipH="1">
            <a:off x="453712" y="732679"/>
            <a:ext cx="1389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E6335D9-D465-458F-92A9-D93079ABD4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0" t="24400" r="7142" b="18674"/>
          <a:stretch/>
        </p:blipFill>
        <p:spPr>
          <a:xfrm>
            <a:off x="1148304" y="1698912"/>
            <a:ext cx="6820611" cy="1514317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CF58B3B8-B146-4C70-BF79-9F635AD68BD0}"/>
              </a:ext>
            </a:extLst>
          </p:cNvPr>
          <p:cNvSpPr/>
          <p:nvPr/>
        </p:nvSpPr>
        <p:spPr>
          <a:xfrm>
            <a:off x="2454589" y="3213229"/>
            <a:ext cx="3467100" cy="5715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Séminaire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résidentiel en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Occitanie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B31D5847-E776-4C1D-BEA9-578666A5C70D}"/>
              </a:ext>
            </a:extLst>
          </p:cNvPr>
          <p:cNvSpPr/>
          <p:nvPr/>
        </p:nvSpPr>
        <p:spPr>
          <a:xfrm>
            <a:off x="2454589" y="3980488"/>
            <a:ext cx="4441916" cy="5715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 doctorants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disciplines différentes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A0174227-9810-4D42-8C53-E8488E807D77}"/>
              </a:ext>
            </a:extLst>
          </p:cNvPr>
          <p:cNvSpPr/>
          <p:nvPr/>
        </p:nvSpPr>
        <p:spPr>
          <a:xfrm>
            <a:off x="2454589" y="4744229"/>
            <a:ext cx="5905500" cy="5715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Initiation à l’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innovation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à l’écosystème de l’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entreprenariat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2F1FA5B4-020A-457D-95EF-BA8557AF9C36}"/>
              </a:ext>
            </a:extLst>
          </p:cNvPr>
          <p:cNvSpPr/>
          <p:nvPr/>
        </p:nvSpPr>
        <p:spPr>
          <a:xfrm>
            <a:off x="2454589" y="5507970"/>
            <a:ext cx="7684486" cy="5715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Création et présentation devant un jury d’un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projet entrepreneurial innovant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xmlns="" id="{16DDE75F-1BF8-43B7-83D1-252383448E61}"/>
              </a:ext>
            </a:extLst>
          </p:cNvPr>
          <p:cNvSpPr/>
          <p:nvPr/>
        </p:nvSpPr>
        <p:spPr>
          <a:xfrm>
            <a:off x="7968915" y="2239411"/>
            <a:ext cx="3796253" cy="21142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Edition thématique SHS à Cahors fin mai 2025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7D339056-55A7-4405-BD3F-C81425070F3E}"/>
              </a:ext>
            </a:extLst>
          </p:cNvPr>
          <p:cNvSpPr txBox="1"/>
          <p:nvPr/>
        </p:nvSpPr>
        <p:spPr>
          <a:xfrm>
            <a:off x="317708" y="108790"/>
            <a:ext cx="11992012" cy="62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 panose="020B0604020202020204" pitchFamily="34" charset="0"/>
              </a:rPr>
              <a:t>Se former pour l’après thèse</a:t>
            </a:r>
          </a:p>
        </p:txBody>
      </p:sp>
    </p:spTree>
    <p:extLst>
      <p:ext uri="{BB962C8B-B14F-4D97-AF65-F5344CB8AC3E}">
        <p14:creationId xmlns:p14="http://schemas.microsoft.com/office/powerpoint/2010/main" val="2825599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83B8945-1F7B-41B4-A3AB-4E0FAB395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43" b="69761"/>
          <a:stretch/>
        </p:blipFill>
        <p:spPr>
          <a:xfrm flipH="1">
            <a:off x="0" y="0"/>
            <a:ext cx="12192000" cy="931984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225FFD5B-9426-4860-8CB3-F99A2F18DF51}"/>
              </a:ext>
            </a:extLst>
          </p:cNvPr>
          <p:cNvCxnSpPr/>
          <p:nvPr/>
        </p:nvCxnSpPr>
        <p:spPr>
          <a:xfrm flipH="1">
            <a:off x="453712" y="732679"/>
            <a:ext cx="1389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B9EB66D-1882-44E4-8B08-318E0FB46E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0" b="13873"/>
          <a:stretch/>
        </p:blipFill>
        <p:spPr>
          <a:xfrm>
            <a:off x="753137" y="1428541"/>
            <a:ext cx="3827572" cy="499838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DE527CA0-A1C4-4855-8ED4-7B6207D50E17}"/>
              </a:ext>
            </a:extLst>
          </p:cNvPr>
          <p:cNvSpPr/>
          <p:nvPr/>
        </p:nvSpPr>
        <p:spPr>
          <a:xfrm>
            <a:off x="5199017" y="2865120"/>
            <a:ext cx="6470468" cy="870857"/>
          </a:xfrm>
          <a:prstGeom prst="round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Evènement qui met à l’honneur les lauréats de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Starthèse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xmlns="" id="{152AA200-CC0A-4469-A9FA-DE72924AE4C7}"/>
              </a:ext>
            </a:extLst>
          </p:cNvPr>
          <p:cNvSpPr/>
          <p:nvPr/>
        </p:nvSpPr>
        <p:spPr>
          <a:xfrm>
            <a:off x="5199017" y="3836212"/>
            <a:ext cx="6470468" cy="622577"/>
          </a:xfrm>
          <a:prstGeom prst="roundRect">
            <a:avLst/>
          </a:prstGeom>
          <a:solidFill>
            <a:srgbClr val="AEC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Webinaire organisé par le réseau C.U.R.I.E et Pépite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7235733F-7875-4011-85C2-9C85DF06BE23}"/>
              </a:ext>
            </a:extLst>
          </p:cNvPr>
          <p:cNvSpPr/>
          <p:nvPr/>
        </p:nvSpPr>
        <p:spPr>
          <a:xfrm>
            <a:off x="5199017" y="4559023"/>
            <a:ext cx="6470468" cy="622577"/>
          </a:xfrm>
          <a:prstGeom prst="roundRect">
            <a:avLst/>
          </a:prstGeom>
          <a:solidFill>
            <a:srgbClr val="AEC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Afterwork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convivial entre doctorants à La Turbine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xmlns="" id="{7D621D63-2DF4-4B9D-9002-22AEB83B324E}"/>
              </a:ext>
            </a:extLst>
          </p:cNvPr>
          <p:cNvSpPr/>
          <p:nvPr/>
        </p:nvSpPr>
        <p:spPr>
          <a:xfrm>
            <a:off x="5199017" y="5311811"/>
            <a:ext cx="6470468" cy="870857"/>
          </a:xfrm>
          <a:prstGeom prst="roundRect">
            <a:avLst/>
          </a:prstGeom>
          <a:solidFill>
            <a:srgbClr val="C7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Formation animée par Pépite Ecrin et l’incubateur NUBBO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0ABC64CC-1332-45B5-AC8D-D53BC01D0C5E}"/>
              </a:ext>
            </a:extLst>
          </p:cNvPr>
          <p:cNvSpPr txBox="1"/>
          <p:nvPr/>
        </p:nvSpPr>
        <p:spPr>
          <a:xfrm>
            <a:off x="317708" y="108790"/>
            <a:ext cx="11992012" cy="62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 panose="020B0604020202020204" pitchFamily="34" charset="0"/>
              </a:rPr>
              <a:t>Se former pour l’après thèse</a:t>
            </a:r>
          </a:p>
        </p:txBody>
      </p:sp>
    </p:spTree>
    <p:extLst>
      <p:ext uri="{BB962C8B-B14F-4D97-AF65-F5344CB8AC3E}">
        <p14:creationId xmlns:p14="http://schemas.microsoft.com/office/powerpoint/2010/main" val="1471392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83B8945-1F7B-41B4-A3AB-4E0FAB3950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43" b="69761"/>
          <a:stretch/>
        </p:blipFill>
        <p:spPr>
          <a:xfrm flipH="1">
            <a:off x="0" y="0"/>
            <a:ext cx="12192000" cy="9319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9FC001D-D70F-4D74-B6E7-63BCA9DB6FF5}"/>
              </a:ext>
            </a:extLst>
          </p:cNvPr>
          <p:cNvSpPr txBox="1"/>
          <p:nvPr/>
        </p:nvSpPr>
        <p:spPr>
          <a:xfrm>
            <a:off x="317708" y="108790"/>
            <a:ext cx="11992012" cy="62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 panose="020B0604020202020204" pitchFamily="34" charset="0"/>
              </a:rPr>
              <a:t>S’inscrire aux formations de l’EDT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225FFD5B-9426-4860-8CB3-F99A2F18DF51}"/>
              </a:ext>
            </a:extLst>
          </p:cNvPr>
          <p:cNvCxnSpPr/>
          <p:nvPr/>
        </p:nvCxnSpPr>
        <p:spPr>
          <a:xfrm flipH="1">
            <a:off x="453712" y="732679"/>
            <a:ext cx="1389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3F2514-54A9-4614-BAA5-83202F2F12DC}"/>
              </a:ext>
            </a:extLst>
          </p:cNvPr>
          <p:cNvSpPr/>
          <p:nvPr/>
        </p:nvSpPr>
        <p:spPr>
          <a:xfrm>
            <a:off x="2051716" y="4811958"/>
            <a:ext cx="7192107" cy="1295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36822658-9A43-4B4B-AEA5-DF548CCCA0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5" b="29089"/>
          <a:stretch/>
        </p:blipFill>
        <p:spPr>
          <a:xfrm>
            <a:off x="54196" y="1245926"/>
            <a:ext cx="12008495" cy="293814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69D9078-65E2-4442-A7CB-E2E215AD4118}"/>
              </a:ext>
            </a:extLst>
          </p:cNvPr>
          <p:cNvSpPr txBox="1"/>
          <p:nvPr/>
        </p:nvSpPr>
        <p:spPr>
          <a:xfrm>
            <a:off x="2648971" y="4344215"/>
            <a:ext cx="7329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BEE2E4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ADUM : une plateforme unique pour l’inscription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6FC55D3E-90DF-4205-8F9B-F51EC6BBB222}"/>
              </a:ext>
            </a:extLst>
          </p:cNvPr>
          <p:cNvSpPr txBox="1"/>
          <p:nvPr/>
        </p:nvSpPr>
        <p:spPr>
          <a:xfrm>
            <a:off x="3017982" y="5027576"/>
            <a:ext cx="6156036" cy="1173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Découvrez l’ensemble de nos formations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catalogue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interdisciplinaire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riche et varié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Inscription aux formations via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Adum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000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83B8945-1F7B-41B4-A3AB-4E0FAB395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43" b="69761"/>
          <a:stretch/>
        </p:blipFill>
        <p:spPr>
          <a:xfrm flipH="1">
            <a:off x="0" y="0"/>
            <a:ext cx="12192000" cy="9319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9FC001D-D70F-4D74-B6E7-63BCA9DB6FF5}"/>
              </a:ext>
            </a:extLst>
          </p:cNvPr>
          <p:cNvSpPr txBox="1"/>
          <p:nvPr/>
        </p:nvSpPr>
        <p:spPr>
          <a:xfrm>
            <a:off x="317708" y="108790"/>
            <a:ext cx="11992012" cy="62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 panose="020B0604020202020204" pitchFamily="34" charset="0"/>
              </a:rPr>
              <a:t>Un catalogue évolutif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225FFD5B-9426-4860-8CB3-F99A2F18DF51}"/>
              </a:ext>
            </a:extLst>
          </p:cNvPr>
          <p:cNvCxnSpPr/>
          <p:nvPr/>
        </p:nvCxnSpPr>
        <p:spPr>
          <a:xfrm flipH="1">
            <a:off x="453712" y="732679"/>
            <a:ext cx="1389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3F2514-54A9-4614-BAA5-83202F2F12DC}"/>
              </a:ext>
            </a:extLst>
          </p:cNvPr>
          <p:cNvSpPr/>
          <p:nvPr/>
        </p:nvSpPr>
        <p:spPr>
          <a:xfrm>
            <a:off x="1987062" y="3859822"/>
            <a:ext cx="7192107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74974DAD-29F3-4E2E-A5AD-CE7833617AC9}"/>
              </a:ext>
            </a:extLst>
          </p:cNvPr>
          <p:cNvSpPr txBox="1"/>
          <p:nvPr/>
        </p:nvSpPr>
        <p:spPr>
          <a:xfrm>
            <a:off x="4191279" y="3758344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5271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20A7D01F-D766-477B-9E37-0F574D2268E1}"/>
              </a:ext>
            </a:extLst>
          </p:cNvPr>
          <p:cNvSpPr txBox="1"/>
          <p:nvPr/>
        </p:nvSpPr>
        <p:spPr>
          <a:xfrm>
            <a:off x="5360456" y="2430704"/>
            <a:ext cx="6612305" cy="2655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Notre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catalogue de formation évolue en permanence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s'adapter aux demandes des doctorant</a:t>
            </a:r>
            <a:r>
              <a:rPr lang="fr-F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·e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et s’adapter aux défis contemporains.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8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Lisez notre newsletter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8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rester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18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informé·e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8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 dernières actualités et opportunités de formation.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8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18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8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toute demande de formation spécifique,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8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contactez-nous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8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A8E617B-5EFC-4918-A8AC-8D67BBFF92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536" b="13589"/>
          <a:stretch/>
        </p:blipFill>
        <p:spPr>
          <a:xfrm>
            <a:off x="0" y="823517"/>
            <a:ext cx="5141217" cy="603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60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83B8945-1F7B-41B4-A3AB-4E0FAB395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43" b="69761"/>
          <a:stretch/>
        </p:blipFill>
        <p:spPr>
          <a:xfrm flipH="1">
            <a:off x="0" y="0"/>
            <a:ext cx="12192000" cy="9319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9FC001D-D70F-4D74-B6E7-63BCA9DB6FF5}"/>
              </a:ext>
            </a:extLst>
          </p:cNvPr>
          <p:cNvSpPr txBox="1"/>
          <p:nvPr/>
        </p:nvSpPr>
        <p:spPr>
          <a:xfrm>
            <a:off x="317708" y="108790"/>
            <a:ext cx="11992012" cy="62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 panose="020B0604020202020204" pitchFamily="34" charset="0"/>
              </a:rPr>
              <a:t>Restez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 panose="020B0604020202020204" pitchFamily="34" charset="0"/>
              </a:rPr>
              <a:t>informé·es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 panose="020B0604020202020204" pitchFamily="34" charset="0"/>
              </a:rPr>
              <a:t> !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225FFD5B-9426-4860-8CB3-F99A2F18DF51}"/>
              </a:ext>
            </a:extLst>
          </p:cNvPr>
          <p:cNvCxnSpPr/>
          <p:nvPr/>
        </p:nvCxnSpPr>
        <p:spPr>
          <a:xfrm flipH="1">
            <a:off x="453712" y="732679"/>
            <a:ext cx="1389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3F2514-54A9-4614-BAA5-83202F2F12DC}"/>
              </a:ext>
            </a:extLst>
          </p:cNvPr>
          <p:cNvSpPr/>
          <p:nvPr/>
        </p:nvSpPr>
        <p:spPr>
          <a:xfrm>
            <a:off x="1987062" y="3859822"/>
            <a:ext cx="7192107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74974DAD-29F3-4E2E-A5AD-CE7833617AC9}"/>
              </a:ext>
            </a:extLst>
          </p:cNvPr>
          <p:cNvSpPr txBox="1"/>
          <p:nvPr/>
        </p:nvSpPr>
        <p:spPr>
          <a:xfrm>
            <a:off x="4191279" y="3758344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5271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20A7D01F-D766-477B-9E37-0F574D2268E1}"/>
              </a:ext>
            </a:extLst>
          </p:cNvPr>
          <p:cNvSpPr txBox="1"/>
          <p:nvPr/>
        </p:nvSpPr>
        <p:spPr>
          <a:xfrm>
            <a:off x="5244884" y="2430704"/>
            <a:ext cx="6612305" cy="2655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Notre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catalogue de formation évolue en permanence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s'adapter aux demandes des doctorant·es et s’adapter aux défis contemporains.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Lisez notre newsletter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rester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informé·e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 dernières actualités et opportunités de formation.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6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toute demande de formation spécifique,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6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contactez-nous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6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51495AB8-DB5C-43C6-94FD-FD7BF32CB0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9130" r="16465" b="4459"/>
          <a:stretch/>
        </p:blipFill>
        <p:spPr>
          <a:xfrm>
            <a:off x="0" y="931983"/>
            <a:ext cx="4910074" cy="592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77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83B8945-1F7B-41B4-A3AB-4E0FAB395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43" b="69761"/>
          <a:stretch/>
        </p:blipFill>
        <p:spPr>
          <a:xfrm flipH="1">
            <a:off x="0" y="0"/>
            <a:ext cx="12192000" cy="9319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9FC001D-D70F-4D74-B6E7-63BCA9DB6FF5}"/>
              </a:ext>
            </a:extLst>
          </p:cNvPr>
          <p:cNvSpPr txBox="1"/>
          <p:nvPr/>
        </p:nvSpPr>
        <p:spPr>
          <a:xfrm>
            <a:off x="317708" y="108790"/>
            <a:ext cx="11992012" cy="62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 panose="020B0604020202020204" pitchFamily="34" charset="0"/>
              </a:rPr>
              <a:t>Contactez nous !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225FFD5B-9426-4860-8CB3-F99A2F18DF51}"/>
              </a:ext>
            </a:extLst>
          </p:cNvPr>
          <p:cNvCxnSpPr/>
          <p:nvPr/>
        </p:nvCxnSpPr>
        <p:spPr>
          <a:xfrm flipH="1">
            <a:off x="453712" y="732679"/>
            <a:ext cx="1389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3F2514-54A9-4614-BAA5-83202F2F12DC}"/>
              </a:ext>
            </a:extLst>
          </p:cNvPr>
          <p:cNvSpPr/>
          <p:nvPr/>
        </p:nvSpPr>
        <p:spPr>
          <a:xfrm>
            <a:off x="1987062" y="3859822"/>
            <a:ext cx="7192107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74974DAD-29F3-4E2E-A5AD-CE7833617AC9}"/>
              </a:ext>
            </a:extLst>
          </p:cNvPr>
          <p:cNvSpPr txBox="1"/>
          <p:nvPr/>
        </p:nvSpPr>
        <p:spPr>
          <a:xfrm>
            <a:off x="4191279" y="3758344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5271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20A7D01F-D766-477B-9E37-0F574D2268E1}"/>
              </a:ext>
            </a:extLst>
          </p:cNvPr>
          <p:cNvSpPr txBox="1"/>
          <p:nvPr/>
        </p:nvSpPr>
        <p:spPr>
          <a:xfrm>
            <a:off x="4968443" y="2384001"/>
            <a:ext cx="6612305" cy="3852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Notre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catalogue de formation évolue en permanence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s'adapter aux demandes des doctorant·es et s’adapter aux défis contemporains.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Lisez notre newsletter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rester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informé·e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 dernières actualités et opportunités de formation.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toute demande de formation spécifique,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contactez-nous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!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1B97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docteur-metier@univ-toulouse.fr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8B4105C0-5CB1-4E91-85B2-FE60A03F09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87" b="4802"/>
          <a:stretch/>
        </p:blipFill>
        <p:spPr>
          <a:xfrm>
            <a:off x="0" y="931984"/>
            <a:ext cx="4558061" cy="592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947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 rot="10784357">
            <a:off x="10213480" y="1529860"/>
            <a:ext cx="1395549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10784357">
            <a:off x="10213480" y="4144106"/>
            <a:ext cx="1395549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10784357">
            <a:off x="450530" y="732679"/>
            <a:ext cx="1395549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372387" y="6342380"/>
            <a:ext cx="351845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1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T Rounds Condensed"/>
                <a:ea typeface="TT Rounds Condensed"/>
                <a:cs typeface="TT Rounds Condensed"/>
                <a:sym typeface="TT Rounds Condense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17374" y="187849"/>
            <a:ext cx="5456878" cy="51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5" normalizeH="0" baseline="0" noProof="0">
                <a:ln>
                  <a:noFill/>
                </a:ln>
                <a:solidFill>
                  <a:srgbClr val="001B97"/>
                </a:solidFill>
                <a:effectLst/>
                <a:uLnTx/>
                <a:uFillTx/>
                <a:latin typeface="Archivo Black"/>
                <a:ea typeface="Archivo Black"/>
                <a:cs typeface="Archivo Black"/>
                <a:sym typeface="Archivo Black"/>
              </a:rPr>
              <a:t>Mobilité internationale</a:t>
            </a:r>
          </a:p>
        </p:txBody>
      </p:sp>
      <p:sp>
        <p:nvSpPr>
          <p:cNvPr id="9" name="Freeform 9"/>
          <p:cNvSpPr/>
          <p:nvPr/>
        </p:nvSpPr>
        <p:spPr>
          <a:xfrm>
            <a:off x="11584" y="4"/>
            <a:ext cx="4572000" cy="6857996"/>
          </a:xfrm>
          <a:custGeom>
            <a:avLst/>
            <a:gdLst/>
            <a:ahLst/>
            <a:cxnLst/>
            <a:rect l="l" t="t" r="r" b="b"/>
            <a:pathLst>
              <a:path w="6858000" h="10286994">
                <a:moveTo>
                  <a:pt x="0" y="0"/>
                </a:moveTo>
                <a:lnTo>
                  <a:pt x="6858000" y="0"/>
                </a:lnTo>
                <a:lnTo>
                  <a:pt x="6858000" y="10286994"/>
                </a:lnTo>
                <a:lnTo>
                  <a:pt x="0" y="102869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 l="-91198" r="-3394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908092" y="1298504"/>
            <a:ext cx="2814598" cy="764577"/>
          </a:xfrm>
          <a:custGeom>
            <a:avLst/>
            <a:gdLst/>
            <a:ahLst/>
            <a:cxnLst/>
            <a:rect l="l" t="t" r="r" b="b"/>
            <a:pathLst>
              <a:path w="4221897" h="1146865">
                <a:moveTo>
                  <a:pt x="0" y="0"/>
                </a:moveTo>
                <a:lnTo>
                  <a:pt x="4221897" y="0"/>
                </a:lnTo>
                <a:lnTo>
                  <a:pt x="4221897" y="1146866"/>
                </a:lnTo>
                <a:lnTo>
                  <a:pt x="0" y="11468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963160" y="1282415"/>
            <a:ext cx="3798306" cy="796066"/>
          </a:xfrm>
          <a:custGeom>
            <a:avLst/>
            <a:gdLst/>
            <a:ahLst/>
            <a:cxnLst/>
            <a:rect l="l" t="t" r="r" b="b"/>
            <a:pathLst>
              <a:path w="5697459" h="1194099">
                <a:moveTo>
                  <a:pt x="0" y="0"/>
                </a:moveTo>
                <a:lnTo>
                  <a:pt x="5697459" y="0"/>
                </a:lnTo>
                <a:lnTo>
                  <a:pt x="5697459" y="1194099"/>
                </a:lnTo>
                <a:lnTo>
                  <a:pt x="0" y="1194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963160" y="2431366"/>
            <a:ext cx="6911091" cy="2489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1640" marR="0" lvl="1" indent="-150820" algn="just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US" sz="1667" b="0" i="0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Séjours</a:t>
            </a: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de recherche </a:t>
            </a:r>
            <a:r>
              <a:rPr kumimoji="0" lang="en-US" sz="1667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 Bold"/>
                <a:ea typeface="Roboto Bold"/>
                <a:cs typeface="Roboto Bold"/>
                <a:sym typeface="Roboto Bold"/>
              </a:rPr>
              <a:t>à </a:t>
            </a:r>
            <a:r>
              <a:rPr kumimoji="0" lang="en-US" sz="1667" b="1" i="0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 Bold"/>
                <a:ea typeface="Roboto Bold"/>
                <a:cs typeface="Roboto Bold"/>
                <a:sym typeface="Roboto Bold"/>
              </a:rPr>
              <a:t>l’étranger</a:t>
            </a:r>
            <a:endParaRPr kumimoji="0" lang="en-US" sz="1667" b="1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Roboto Bold"/>
              <a:ea typeface="Roboto Bold"/>
              <a:cs typeface="Roboto Bold"/>
              <a:sym typeface="Roboto Bold"/>
            </a:endParaRPr>
          </a:p>
          <a:p>
            <a:pPr marL="301640" marR="0" lvl="1" indent="-150820" algn="just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De 5 à 30 </a:t>
            </a:r>
            <a:r>
              <a:rPr kumimoji="0" lang="en-US" sz="1667" b="0" i="0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jours</a:t>
            </a: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US" sz="1667" b="0" i="0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ou</a:t>
            </a: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de 2 à 12 </a:t>
            </a:r>
            <a:r>
              <a:rPr kumimoji="0" lang="en-US" sz="1667" b="0" i="0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mois</a:t>
            </a:r>
            <a:endParaRPr kumimoji="0" lang="en-US" sz="1667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301640" marR="0" lvl="1" indent="-150820" algn="just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Pays de </a:t>
            </a:r>
            <a:r>
              <a:rPr kumimoji="0" lang="en-US" sz="1667" b="1" i="0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 Bold"/>
                <a:ea typeface="Roboto Bold"/>
                <a:cs typeface="Roboto Bold"/>
                <a:sym typeface="Roboto Bold"/>
              </a:rPr>
              <a:t>l’Union</a:t>
            </a:r>
            <a:r>
              <a:rPr kumimoji="0" lang="en-US" sz="1667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kumimoji="0" lang="en-US" sz="1667" b="1" i="0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 Bold"/>
                <a:ea typeface="Roboto Bold"/>
                <a:cs typeface="Roboto Bold"/>
                <a:sym typeface="Roboto Bold"/>
              </a:rPr>
              <a:t>européenne</a:t>
            </a: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et pays </a:t>
            </a:r>
            <a:r>
              <a:rPr kumimoji="0" lang="en-US" sz="1667" b="0" i="0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partenaires</a:t>
            </a: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au </a:t>
            </a:r>
            <a:r>
              <a:rPr kumimoji="0" lang="en-US" sz="1667" b="0" i="0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programme</a:t>
            </a: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(Macédoine du Nord, </a:t>
            </a:r>
            <a:r>
              <a:rPr kumimoji="0" lang="en-US" sz="1667" b="0" i="0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Serbie</a:t>
            </a: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kumimoji="0" lang="en-US" sz="1667" b="0" i="0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Islande</a:t>
            </a: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Liechtenstein, </a:t>
            </a:r>
            <a:r>
              <a:rPr kumimoji="0" lang="en-US" sz="1667" b="0" i="0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Norvège</a:t>
            </a: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kumimoji="0" lang="en-US" sz="1667" b="0" i="0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Turquie</a:t>
            </a: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)</a:t>
            </a:r>
          </a:p>
          <a:p>
            <a:pPr marL="301640" marR="0" lvl="1" indent="-150820" algn="just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Candidatures ouvertes </a:t>
            </a:r>
            <a:r>
              <a:rPr kumimoji="0" lang="en-US" sz="1667" b="0" i="0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jusqu’au</a:t>
            </a: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US" sz="1667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 Bold"/>
                <a:ea typeface="Roboto Bold"/>
                <a:cs typeface="Roboto Bold"/>
                <a:sym typeface="Roboto Bold"/>
              </a:rPr>
              <a:t>21 </a:t>
            </a:r>
            <a:r>
              <a:rPr kumimoji="0" lang="en-US" sz="1667" b="1" i="0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 Bold"/>
                <a:ea typeface="Roboto Bold"/>
                <a:cs typeface="Roboto Bold"/>
                <a:sym typeface="Roboto Bold"/>
              </a:rPr>
              <a:t>novembre</a:t>
            </a:r>
            <a:endParaRPr kumimoji="0" lang="en-US" sz="1667" b="1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Roboto Bold"/>
              <a:ea typeface="Roboto Bold"/>
              <a:cs typeface="Roboto Bold"/>
              <a:sym typeface="Roboto Bold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3C2E7E6-574E-4D87-BC59-407E1B5874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043" b="69761"/>
          <a:stretch/>
        </p:blipFill>
        <p:spPr>
          <a:xfrm flipH="1">
            <a:off x="0" y="0"/>
            <a:ext cx="12192000" cy="931984"/>
          </a:xfrm>
          <a:prstGeom prst="rect">
            <a:avLst/>
          </a:prstGeom>
          <a:solidFill>
            <a:schemeClr val="accent1">
              <a:lumMod val="40000"/>
              <a:lumOff val="60000"/>
              <a:alpha val="20000"/>
            </a:schemeClr>
          </a:solidFill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1134F1A5-2212-4025-9151-373802A0642B}"/>
              </a:ext>
            </a:extLst>
          </p:cNvPr>
          <p:cNvSpPr txBox="1"/>
          <p:nvPr/>
        </p:nvSpPr>
        <p:spPr>
          <a:xfrm>
            <a:off x="317708" y="108790"/>
            <a:ext cx="11992012" cy="62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 panose="020B0604020202020204" pitchFamily="34" charset="0"/>
              </a:rPr>
              <a:t>Mobilité internationale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B6D36B7C-859F-4525-9058-A4EDBC2E5A63}"/>
              </a:ext>
            </a:extLst>
          </p:cNvPr>
          <p:cNvCxnSpPr/>
          <p:nvPr/>
        </p:nvCxnSpPr>
        <p:spPr>
          <a:xfrm flipH="1">
            <a:off x="453712" y="732679"/>
            <a:ext cx="1389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6A21B39-AEF4-49BC-9014-887B72E3FC6C}"/>
              </a:ext>
            </a:extLst>
          </p:cNvPr>
          <p:cNvSpPr/>
          <p:nvPr/>
        </p:nvSpPr>
        <p:spPr>
          <a:xfrm>
            <a:off x="0" y="-22270"/>
            <a:ext cx="12180416" cy="951800"/>
          </a:xfrm>
          <a:prstGeom prst="rect">
            <a:avLst/>
          </a:prstGeom>
          <a:solidFill>
            <a:srgbClr val="94BEBB"/>
          </a:solidFill>
          <a:ln>
            <a:solidFill>
              <a:srgbClr val="94B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/>
              <a:t>Mobilité internationale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83B8945-1F7B-41B4-A3AB-4E0FAB3950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43" b="69761"/>
          <a:stretch/>
        </p:blipFill>
        <p:spPr>
          <a:xfrm flipH="1">
            <a:off x="0" y="0"/>
            <a:ext cx="12192000" cy="9319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9FC001D-D70F-4D74-B6E7-63BCA9DB6FF5}"/>
              </a:ext>
            </a:extLst>
          </p:cNvPr>
          <p:cNvSpPr txBox="1"/>
          <p:nvPr/>
        </p:nvSpPr>
        <p:spPr>
          <a:xfrm>
            <a:off x="317708" y="108790"/>
            <a:ext cx="11992012" cy="62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 panose="020B0604020202020204" pitchFamily="34" charset="0"/>
              </a:rPr>
              <a:t>Pendant la thèse : des outils nécessaires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225FFD5B-9426-4860-8CB3-F99A2F18DF51}"/>
              </a:ext>
            </a:extLst>
          </p:cNvPr>
          <p:cNvCxnSpPr/>
          <p:nvPr/>
        </p:nvCxnSpPr>
        <p:spPr>
          <a:xfrm flipH="1">
            <a:off x="453712" y="732679"/>
            <a:ext cx="1389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FD11D8-96BB-4A64-9DC1-A2183F571D9B}"/>
              </a:ext>
            </a:extLst>
          </p:cNvPr>
          <p:cNvSpPr/>
          <p:nvPr/>
        </p:nvSpPr>
        <p:spPr>
          <a:xfrm>
            <a:off x="0" y="0"/>
            <a:ext cx="12192000" cy="931984"/>
          </a:xfrm>
          <a:prstGeom prst="rect">
            <a:avLst/>
          </a:prstGeom>
          <a:solidFill>
            <a:srgbClr val="94BEBB"/>
          </a:solidFill>
          <a:ln>
            <a:solidFill>
              <a:srgbClr val="94B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/>
              <a:t>Le réseau Alumni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7755815-954A-44DE-9FB9-6149D2C969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984"/>
            <a:ext cx="3950676" cy="592601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278CB5D-9235-44C9-BE25-8221C306DA2F}"/>
              </a:ext>
            </a:extLst>
          </p:cNvPr>
          <p:cNvSpPr txBox="1"/>
          <p:nvPr/>
        </p:nvSpPr>
        <p:spPr>
          <a:xfrm>
            <a:off x="4491457" y="1497928"/>
            <a:ext cx="74997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000" dirty="0">
                <a:solidFill>
                  <a:prstClr val="black"/>
                </a:solidFill>
              </a:rPr>
              <a:t>Un réseau tourné autour de la rencontre de titulaires et de futurs titulaires de doctorat d’un établissement de l’académie de Toulouse, toutes disciplines confondues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C1A1704-21AA-4405-B0FA-A7114DD2409E}"/>
              </a:ext>
            </a:extLst>
          </p:cNvPr>
          <p:cNvSpPr/>
          <p:nvPr/>
        </p:nvSpPr>
        <p:spPr>
          <a:xfrm>
            <a:off x="5522517" y="3079535"/>
            <a:ext cx="63510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L’annuaire des membres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Dépôt et consultation des offres d’emploi,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La fiche profil pour mettre en valeur le parcours et les expériences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Afterworks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Des portraits </a:t>
            </a:r>
            <a:r>
              <a:rPr lang="fr-FR" dirty="0" err="1"/>
              <a:t>d'alumni</a:t>
            </a:r>
            <a:r>
              <a:rPr lang="fr-FR" dirty="0"/>
              <a:t>, des conseils de recruteurs, les actualités du réseau, </a:t>
            </a:r>
            <a:r>
              <a:rPr lang="fr-FR" dirty="0" err="1"/>
              <a:t>etc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09C6747-75C7-43AE-9CC2-CC9DA7729E8E}"/>
              </a:ext>
            </a:extLst>
          </p:cNvPr>
          <p:cNvSpPr/>
          <p:nvPr/>
        </p:nvSpPr>
        <p:spPr>
          <a:xfrm>
            <a:off x="5522517" y="6242749"/>
            <a:ext cx="44198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hlinkClick r:id="rId5"/>
              </a:rPr>
              <a:t>alumni-docteurs.univ-toulouse.fr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919474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83B8945-1F7B-41B4-A3AB-4E0FAB395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43" b="69761"/>
          <a:stretch/>
        </p:blipFill>
        <p:spPr>
          <a:xfrm flipH="1">
            <a:off x="0" y="0"/>
            <a:ext cx="12192000" cy="9319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9FC001D-D70F-4D74-B6E7-63BCA9DB6FF5}"/>
              </a:ext>
            </a:extLst>
          </p:cNvPr>
          <p:cNvSpPr txBox="1"/>
          <p:nvPr/>
        </p:nvSpPr>
        <p:spPr>
          <a:xfrm>
            <a:off x="317708" y="108790"/>
            <a:ext cx="11992012" cy="62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fr-FR" sz="3200" b="1" dirty="0">
                <a:solidFill>
                  <a:schemeClr val="bg1"/>
                </a:solidFill>
                <a:cs typeface="Arial Black" panose="020B0604020202020204" pitchFamily="34" charset="0"/>
              </a:rPr>
              <a:t>Devenir professionnel des docteurs 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225FFD5B-9426-4860-8CB3-F99A2F18DF51}"/>
              </a:ext>
            </a:extLst>
          </p:cNvPr>
          <p:cNvCxnSpPr/>
          <p:nvPr/>
        </p:nvCxnSpPr>
        <p:spPr>
          <a:xfrm flipH="1">
            <a:off x="453712" y="732679"/>
            <a:ext cx="1389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xmlns="" id="{618B3164-EF60-4E5A-901C-8478518DCF55}"/>
              </a:ext>
            </a:extLst>
          </p:cNvPr>
          <p:cNvSpPr txBox="1">
            <a:spLocks/>
          </p:cNvSpPr>
          <p:nvPr/>
        </p:nvSpPr>
        <p:spPr>
          <a:xfrm>
            <a:off x="1420637" y="3923128"/>
            <a:ext cx="9350726" cy="9319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fr-FR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" panose="020B0502040204020203" pitchFamily="34" charset="0"/>
              </a:rPr>
              <a:t>Résultats de l’enquête 2022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fr-FR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" panose="020B0502040204020203" pitchFamily="34" charset="0"/>
              </a:rPr>
              <a:t>INSERTION PROFESSIONNELLE DES DOCTEURS ALLPHA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fr-FR" sz="3200" b="1" dirty="0">
              <a:solidFill>
                <a:schemeClr val="tx1">
                  <a:lumMod val="85000"/>
                  <a:lumOff val="15000"/>
                </a:schemeClr>
              </a:solidFill>
              <a:latin typeface="Bahnschrift SemiBold" panose="020B0502040204020203" pitchFamily="34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fr-FR" sz="3200" b="1" dirty="0">
              <a:solidFill>
                <a:schemeClr val="tx1">
                  <a:lumMod val="85000"/>
                  <a:lumOff val="15000"/>
                </a:schemeClr>
              </a:solidFill>
              <a:latin typeface="Bahnschrift SemiBold" panose="020B0502040204020203" pitchFamily="34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fr-F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" panose="020B0502040204020203" pitchFamily="34" charset="0"/>
              </a:rPr>
              <a:t>71 </a:t>
            </a:r>
            <a:r>
              <a:rPr lang="fr-F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" panose="020B0502040204020203" pitchFamily="34" charset="0"/>
              </a:rPr>
              <a:t>répondant·es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F99ED77-74A2-4F13-A08B-46FDBB0D5A0E}"/>
              </a:ext>
            </a:extLst>
          </p:cNvPr>
          <p:cNvSpPr/>
          <p:nvPr/>
        </p:nvSpPr>
        <p:spPr>
          <a:xfrm>
            <a:off x="0" y="0"/>
            <a:ext cx="12192000" cy="931984"/>
          </a:xfrm>
          <a:prstGeom prst="rect">
            <a:avLst/>
          </a:prstGeom>
          <a:solidFill>
            <a:srgbClr val="94BEBB"/>
          </a:solidFill>
          <a:ln>
            <a:solidFill>
              <a:srgbClr val="94B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/>
              <a:t>Observatoire </a:t>
            </a:r>
          </a:p>
        </p:txBody>
      </p:sp>
    </p:spTree>
    <p:extLst>
      <p:ext uri="{BB962C8B-B14F-4D97-AF65-F5344CB8AC3E}">
        <p14:creationId xmlns:p14="http://schemas.microsoft.com/office/powerpoint/2010/main" val="29997102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83B8945-1F7B-41B4-A3AB-4E0FAB3950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43" b="69761"/>
          <a:stretch/>
        </p:blipFill>
        <p:spPr>
          <a:xfrm flipH="1">
            <a:off x="0" y="0"/>
            <a:ext cx="12192000" cy="9319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9FC001D-D70F-4D74-B6E7-63BCA9DB6FF5}"/>
              </a:ext>
            </a:extLst>
          </p:cNvPr>
          <p:cNvSpPr txBox="1"/>
          <p:nvPr/>
        </p:nvSpPr>
        <p:spPr>
          <a:xfrm>
            <a:off x="317708" y="108790"/>
            <a:ext cx="11992012" cy="62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 Black" panose="020B0604020202020204" pitchFamily="34" charset="0"/>
              </a:rPr>
              <a:t>Pendant la thèse : des outils nécessaires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225FFD5B-9426-4860-8CB3-F99A2F18DF51}"/>
              </a:ext>
            </a:extLst>
          </p:cNvPr>
          <p:cNvCxnSpPr/>
          <p:nvPr/>
        </p:nvCxnSpPr>
        <p:spPr>
          <a:xfrm flipH="1">
            <a:off x="453712" y="732679"/>
            <a:ext cx="1389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FD11D8-96BB-4A64-9DC1-A2183F571D9B}"/>
              </a:ext>
            </a:extLst>
          </p:cNvPr>
          <p:cNvSpPr/>
          <p:nvPr/>
        </p:nvSpPr>
        <p:spPr>
          <a:xfrm>
            <a:off x="0" y="0"/>
            <a:ext cx="12192000" cy="931984"/>
          </a:xfrm>
          <a:prstGeom prst="rect">
            <a:avLst/>
          </a:prstGeom>
          <a:solidFill>
            <a:srgbClr val="94BEBB"/>
          </a:solidFill>
          <a:ln>
            <a:solidFill>
              <a:srgbClr val="94B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Coordination du </a:t>
            </a:r>
            <a:r>
              <a:rPr lang="en-US" sz="3600" dirty="0" err="1"/>
              <a:t>diplôme</a:t>
            </a:r>
            <a:r>
              <a:rPr lang="en-US" sz="3600" dirty="0"/>
              <a:t> “</a:t>
            </a:r>
            <a:r>
              <a:rPr lang="en-US" sz="3600" dirty="0" err="1"/>
              <a:t>Doctorat</a:t>
            </a:r>
            <a:r>
              <a:rPr lang="en-US" sz="3600" dirty="0"/>
              <a:t> de </a:t>
            </a:r>
            <a:r>
              <a:rPr lang="en-US" sz="3600" dirty="0" err="1"/>
              <a:t>l’Université</a:t>
            </a:r>
            <a:r>
              <a:rPr lang="en-US" sz="3600" dirty="0"/>
              <a:t> de Toulouse”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278CB5D-9235-44C9-BE25-8221C306DA2F}"/>
              </a:ext>
            </a:extLst>
          </p:cNvPr>
          <p:cNvSpPr txBox="1"/>
          <p:nvPr/>
        </p:nvSpPr>
        <p:spPr>
          <a:xfrm>
            <a:off x="5076222" y="1732790"/>
            <a:ext cx="55717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 err="1"/>
              <a:t>Gouvernance</a:t>
            </a:r>
            <a:r>
              <a:rPr lang="en-US" sz="2800" dirty="0"/>
              <a:t> des études </a:t>
            </a:r>
            <a:r>
              <a:rPr lang="en-US" sz="2800" dirty="0" err="1"/>
              <a:t>doctorales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F8337BB-5920-4DF2-9E09-0B8B68A6BA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984"/>
            <a:ext cx="3979058" cy="59606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9748DDF-353B-4297-85A0-B466DB3D2713}"/>
              </a:ext>
            </a:extLst>
          </p:cNvPr>
          <p:cNvSpPr/>
          <p:nvPr/>
        </p:nvSpPr>
        <p:spPr>
          <a:xfrm>
            <a:off x="4780319" y="3056816"/>
            <a:ext cx="2631362" cy="707886"/>
          </a:xfrm>
          <a:prstGeom prst="rect">
            <a:avLst/>
          </a:prstGeom>
          <a:solidFill>
            <a:srgbClr val="D2E5D1"/>
          </a:solidFill>
          <a:ln w="31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cs typeface="Arial" panose="020B0604020202020204" pitchFamily="34" charset="0"/>
              </a:rPr>
              <a:t>Conseil de Politique Doctoral </a:t>
            </a:r>
            <a:r>
              <a:rPr lang="en-US" sz="2000" b="1" dirty="0" err="1">
                <a:cs typeface="Arial" panose="020B0604020202020204" pitchFamily="34" charset="0"/>
              </a:rPr>
              <a:t>Plénier</a:t>
            </a:r>
            <a:endParaRPr lang="fr-FR" sz="2000" b="1" dirty="0"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F18F3F4-350C-4E40-85CB-345B29F0199E}"/>
              </a:ext>
            </a:extLst>
          </p:cNvPr>
          <p:cNvSpPr/>
          <p:nvPr/>
        </p:nvSpPr>
        <p:spPr>
          <a:xfrm>
            <a:off x="8385603" y="3056816"/>
            <a:ext cx="2631362" cy="707886"/>
          </a:xfrm>
          <a:prstGeom prst="rect">
            <a:avLst/>
          </a:prstGeom>
          <a:solidFill>
            <a:srgbClr val="D2E5D1"/>
          </a:solidFill>
          <a:ln w="31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cs typeface="Arial" panose="020B0604020202020204" pitchFamily="34" charset="0"/>
              </a:rPr>
              <a:t>Conseil de Politique </a:t>
            </a:r>
            <a:r>
              <a:rPr lang="en-US" sz="2000" b="1" dirty="0" err="1">
                <a:cs typeface="Arial" panose="020B0604020202020204" pitchFamily="34" charset="0"/>
              </a:rPr>
              <a:t>Doctorale</a:t>
            </a:r>
            <a:r>
              <a:rPr lang="en-US" sz="2000" b="1" dirty="0">
                <a:cs typeface="Arial" panose="020B0604020202020204" pitchFamily="34" charset="0"/>
              </a:rPr>
              <a:t> </a:t>
            </a:r>
            <a:r>
              <a:rPr lang="en-US" sz="2000" b="1" dirty="0" err="1">
                <a:cs typeface="Arial" panose="020B0604020202020204" pitchFamily="34" charset="0"/>
              </a:rPr>
              <a:t>disciplinaire</a:t>
            </a:r>
            <a:endParaRPr lang="fr-FR" sz="2000" b="1" dirty="0"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9690654-3B20-4293-AF74-B7D9E8388940}"/>
              </a:ext>
            </a:extLst>
          </p:cNvPr>
          <p:cNvSpPr/>
          <p:nvPr/>
        </p:nvSpPr>
        <p:spPr>
          <a:xfrm>
            <a:off x="5949679" y="4496588"/>
            <a:ext cx="605759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Président</a:t>
            </a:r>
            <a:r>
              <a:rPr lang="en-US" dirty="0"/>
              <a:t> et Vice-</a:t>
            </a:r>
            <a:r>
              <a:rPr lang="en-US" dirty="0" err="1"/>
              <a:t>presidence</a:t>
            </a:r>
            <a:r>
              <a:rPr lang="en-US" dirty="0"/>
              <a:t> </a:t>
            </a:r>
            <a:r>
              <a:rPr lang="en-US" dirty="0" err="1"/>
              <a:t>Université</a:t>
            </a:r>
            <a:r>
              <a:rPr lang="en-US" dirty="0"/>
              <a:t> de Toulouse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Vice-</a:t>
            </a:r>
            <a:r>
              <a:rPr lang="en-US" dirty="0" err="1"/>
              <a:t>presidences</a:t>
            </a:r>
            <a:r>
              <a:rPr lang="en-US" dirty="0"/>
              <a:t> de la Recherche   </a:t>
            </a:r>
            <a:r>
              <a:rPr lang="en-US" sz="1400" i="1" dirty="0"/>
              <a:t> (</a:t>
            </a:r>
            <a:r>
              <a:rPr lang="en-US" sz="1400" i="1" dirty="0" err="1"/>
              <a:t>Université</a:t>
            </a:r>
            <a:r>
              <a:rPr lang="en-US" sz="1400" i="1" dirty="0"/>
              <a:t> </a:t>
            </a:r>
            <a:r>
              <a:rPr lang="en-US" sz="1400" i="1" dirty="0" err="1"/>
              <a:t>Capitole</a:t>
            </a:r>
            <a:r>
              <a:rPr lang="en-US" sz="1400" i="1" dirty="0"/>
              <a:t>, Paul Sabatier, Jean-</a:t>
            </a:r>
            <a:r>
              <a:rPr lang="en-US" sz="1400" i="1" dirty="0" err="1"/>
              <a:t>Jaurès</a:t>
            </a:r>
            <a:r>
              <a:rPr lang="en-US" sz="1400" i="1" dirty="0"/>
              <a:t>, INSA, INP, IMT, ENAC)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Direction de </a:t>
            </a:r>
            <a:r>
              <a:rPr lang="en-US" dirty="0" err="1"/>
              <a:t>l’Ecole</a:t>
            </a:r>
            <a:r>
              <a:rPr lang="en-US" dirty="0"/>
              <a:t> des </a:t>
            </a:r>
            <a:r>
              <a:rPr lang="en-US" dirty="0" err="1"/>
              <a:t>Docteurs</a:t>
            </a:r>
            <a:r>
              <a:rPr lang="en-US" dirty="0"/>
              <a:t> de Toulouse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Direction des </a:t>
            </a:r>
            <a:r>
              <a:rPr lang="en-US" dirty="0" err="1"/>
              <a:t>Ecoles</a:t>
            </a:r>
            <a:r>
              <a:rPr lang="en-US" dirty="0"/>
              <a:t> </a:t>
            </a:r>
            <a:r>
              <a:rPr lang="en-US" dirty="0" err="1"/>
              <a:t>Doctorales</a:t>
            </a:r>
            <a:r>
              <a:rPr lang="en-US" dirty="0"/>
              <a:t> </a:t>
            </a:r>
            <a:r>
              <a:rPr lang="en-US" sz="1300" i="1" dirty="0"/>
              <a:t>(ALLPHA, CLESCO, BSB, DSP, GEETS, MEGEP, MITT, SDM, SEVAB, SDU2E, SYSTEME, TSE, TMS,)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Doctorant.es élu.es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56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035EBF11-F421-4BB6-BB7B-E13EAE7200C4}"/>
              </a:ext>
            </a:extLst>
          </p:cNvPr>
          <p:cNvSpPr/>
          <p:nvPr/>
        </p:nvSpPr>
        <p:spPr>
          <a:xfrm>
            <a:off x="6984460" y="0"/>
            <a:ext cx="520754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xmlns="" id="{4DD63827-16F9-4BC7-9577-FB47D63A5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583" y="2855007"/>
            <a:ext cx="1476759" cy="3995265"/>
          </a:xfrm>
          <a:prstGeom prst="rect">
            <a:avLst/>
          </a:prstGeom>
        </p:spPr>
      </p:pic>
      <p:sp>
        <p:nvSpPr>
          <p:cNvPr id="172" name="ZoneTexte 171">
            <a:extLst>
              <a:ext uri="{FF2B5EF4-FFF2-40B4-BE49-F238E27FC236}">
                <a16:creationId xmlns:a16="http://schemas.microsoft.com/office/drawing/2014/main" xmlns="" id="{8F046508-54D2-4B7E-B92B-6B252B61600E}"/>
              </a:ext>
            </a:extLst>
          </p:cNvPr>
          <p:cNvSpPr txBox="1"/>
          <p:nvPr/>
        </p:nvSpPr>
        <p:spPr>
          <a:xfrm>
            <a:off x="-94380" y="-42786"/>
            <a:ext cx="12357500" cy="64633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Débouchés des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docteur·es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ALLPHA</a:t>
            </a:r>
          </a:p>
        </p:txBody>
      </p:sp>
      <p:grpSp>
        <p:nvGrpSpPr>
          <p:cNvPr id="162" name="Groupe 161">
            <a:extLst>
              <a:ext uri="{FF2B5EF4-FFF2-40B4-BE49-F238E27FC236}">
                <a16:creationId xmlns:a16="http://schemas.microsoft.com/office/drawing/2014/main" xmlns="" id="{BF5934A4-D8B2-447C-A317-5E1A5622DCC2}"/>
              </a:ext>
            </a:extLst>
          </p:cNvPr>
          <p:cNvGrpSpPr/>
          <p:nvPr/>
        </p:nvGrpSpPr>
        <p:grpSpPr>
          <a:xfrm>
            <a:off x="712105" y="846522"/>
            <a:ext cx="3765465" cy="1660723"/>
            <a:chOff x="749846" y="828341"/>
            <a:chExt cx="3186708" cy="1673709"/>
          </a:xfrm>
        </p:grpSpPr>
        <p:sp>
          <p:nvSpPr>
            <p:cNvPr id="165" name="Google Shape;2852;p39">
              <a:extLst>
                <a:ext uri="{FF2B5EF4-FFF2-40B4-BE49-F238E27FC236}">
                  <a16:creationId xmlns:a16="http://schemas.microsoft.com/office/drawing/2014/main" xmlns="" id="{C5C842C2-5BF4-4B3D-A803-A8C95A390FE2}"/>
                </a:ext>
              </a:extLst>
            </p:cNvPr>
            <p:cNvSpPr/>
            <p:nvPr/>
          </p:nvSpPr>
          <p:spPr>
            <a:xfrm rot="21153567">
              <a:off x="749846" y="828341"/>
              <a:ext cx="3186708" cy="1673709"/>
            </a:xfrm>
            <a:custGeom>
              <a:avLst/>
              <a:gdLst/>
              <a:ahLst/>
              <a:cxnLst/>
              <a:rect l="l" t="t" r="r" b="b"/>
              <a:pathLst>
                <a:path w="26797" h="16456" extrusionOk="0">
                  <a:moveTo>
                    <a:pt x="7825" y="0"/>
                  </a:moveTo>
                  <a:cubicBezTo>
                    <a:pt x="7785" y="0"/>
                    <a:pt x="7747" y="0"/>
                    <a:pt x="7708" y="1"/>
                  </a:cubicBezTo>
                  <a:cubicBezTo>
                    <a:pt x="3318" y="1"/>
                    <a:pt x="1" y="3935"/>
                    <a:pt x="716" y="8261"/>
                  </a:cubicBezTo>
                  <a:cubicBezTo>
                    <a:pt x="846" y="8976"/>
                    <a:pt x="1106" y="9822"/>
                    <a:pt x="1432" y="10635"/>
                  </a:cubicBezTo>
                  <a:cubicBezTo>
                    <a:pt x="2537" y="13496"/>
                    <a:pt x="5074" y="15545"/>
                    <a:pt x="8098" y="16065"/>
                  </a:cubicBezTo>
                  <a:cubicBezTo>
                    <a:pt x="9837" y="16358"/>
                    <a:pt x="12172" y="16455"/>
                    <a:pt x="14526" y="16455"/>
                  </a:cubicBezTo>
                  <a:cubicBezTo>
                    <a:pt x="16355" y="16455"/>
                    <a:pt x="18194" y="16397"/>
                    <a:pt x="19773" y="16325"/>
                  </a:cubicBezTo>
                  <a:cubicBezTo>
                    <a:pt x="22472" y="16195"/>
                    <a:pt x="24813" y="14407"/>
                    <a:pt x="25691" y="11838"/>
                  </a:cubicBezTo>
                  <a:cubicBezTo>
                    <a:pt x="26244" y="10212"/>
                    <a:pt x="26732" y="8456"/>
                    <a:pt x="26764" y="7220"/>
                  </a:cubicBezTo>
                  <a:cubicBezTo>
                    <a:pt x="26797" y="5301"/>
                    <a:pt x="25529" y="3610"/>
                    <a:pt x="23708" y="3057"/>
                  </a:cubicBezTo>
                  <a:cubicBezTo>
                    <a:pt x="19677" y="1897"/>
                    <a:pt x="12448" y="0"/>
                    <a:pt x="7825" y="0"/>
                  </a:cubicBezTo>
                  <a:close/>
                </a:path>
              </a:pathLst>
            </a:custGeom>
            <a:solidFill>
              <a:srgbClr val="0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ZoneTexte 163">
              <a:extLst>
                <a:ext uri="{FF2B5EF4-FFF2-40B4-BE49-F238E27FC236}">
                  <a16:creationId xmlns:a16="http://schemas.microsoft.com/office/drawing/2014/main" xmlns="" id="{41F4A861-9CCA-4B34-A1FD-C68881D70ED8}"/>
                </a:ext>
              </a:extLst>
            </p:cNvPr>
            <p:cNvSpPr txBox="1"/>
            <p:nvPr/>
          </p:nvSpPr>
          <p:spPr>
            <a:xfrm>
              <a:off x="1092969" y="1113161"/>
              <a:ext cx="2628778" cy="1023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79% </a:t>
              </a: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poursuivent dans le domaine de L’ENSEIGNEMENT, LA RECHERCHE </a:t>
              </a:r>
              <a:r>
                <a:rPr kumimoji="0" lang="fr-FR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ET R</a:t>
              </a: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&amp;D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endParaRPr>
            </a:p>
          </p:txBody>
        </p:sp>
      </p:grpSp>
      <p:pic>
        <p:nvPicPr>
          <p:cNvPr id="60" name="Graphique 59" descr="Toque d'étudiant">
            <a:extLst>
              <a:ext uri="{FF2B5EF4-FFF2-40B4-BE49-F238E27FC236}">
                <a16:creationId xmlns:a16="http://schemas.microsoft.com/office/drawing/2014/main" xmlns="" id="{BAEFEBA2-D053-4939-A416-AB2633BE8F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85483" y="2438462"/>
            <a:ext cx="646331" cy="646331"/>
          </a:xfrm>
          <a:prstGeom prst="rect">
            <a:avLst/>
          </a:prstGeom>
        </p:spPr>
      </p:pic>
      <p:cxnSp>
        <p:nvCxnSpPr>
          <p:cNvPr id="202" name="Connecteur : en arc 201">
            <a:extLst>
              <a:ext uri="{FF2B5EF4-FFF2-40B4-BE49-F238E27FC236}">
                <a16:creationId xmlns:a16="http://schemas.microsoft.com/office/drawing/2014/main" xmlns="" id="{2C3C7BD7-44DB-4086-AA04-97F60893FC1C}"/>
              </a:ext>
            </a:extLst>
          </p:cNvPr>
          <p:cNvCxnSpPr/>
          <p:nvPr/>
        </p:nvCxnSpPr>
        <p:spPr>
          <a:xfrm rot="16200000" flipH="1">
            <a:off x="-134792" y="4349764"/>
            <a:ext cx="1449421" cy="1368597"/>
          </a:xfrm>
          <a:prstGeom prst="curvedConnector3">
            <a:avLst/>
          </a:prstGeom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Connecteur : en arc 202">
            <a:extLst>
              <a:ext uri="{FF2B5EF4-FFF2-40B4-BE49-F238E27FC236}">
                <a16:creationId xmlns:a16="http://schemas.microsoft.com/office/drawing/2014/main" xmlns="" id="{4C01895C-4850-4D96-8018-1C2EEDFC5AD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265403" y="5751524"/>
            <a:ext cx="1386225" cy="1368597"/>
          </a:xfrm>
          <a:prstGeom prst="curvedConnector3">
            <a:avLst/>
          </a:prstGeom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6" name="Groupe 215">
            <a:extLst>
              <a:ext uri="{FF2B5EF4-FFF2-40B4-BE49-F238E27FC236}">
                <a16:creationId xmlns:a16="http://schemas.microsoft.com/office/drawing/2014/main" xmlns="" id="{6F8D1A73-A1F7-4336-A77B-F24A3F46F199}"/>
              </a:ext>
            </a:extLst>
          </p:cNvPr>
          <p:cNvGrpSpPr/>
          <p:nvPr/>
        </p:nvGrpSpPr>
        <p:grpSpPr>
          <a:xfrm>
            <a:off x="135052" y="6248159"/>
            <a:ext cx="839115" cy="408710"/>
            <a:chOff x="2123440" y="4953048"/>
            <a:chExt cx="1391920" cy="789662"/>
          </a:xfrm>
        </p:grpSpPr>
        <p:cxnSp>
          <p:nvCxnSpPr>
            <p:cNvPr id="206" name="Connecteur droit 205">
              <a:extLst>
                <a:ext uri="{FF2B5EF4-FFF2-40B4-BE49-F238E27FC236}">
                  <a16:creationId xmlns:a16="http://schemas.microsoft.com/office/drawing/2014/main" xmlns="" id="{DB66D0AC-6268-4060-BA60-2021B19CF1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3440" y="5742709"/>
              <a:ext cx="1391920" cy="1"/>
            </a:xfrm>
            <a:prstGeom prst="line">
              <a:avLst/>
            </a:prstGeom>
            <a:ln w="28575">
              <a:solidFill>
                <a:srgbClr val="00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xmlns="" id="{3CE95282-2A58-4104-9536-007DCA3CCF21}"/>
                </a:ext>
              </a:extLst>
            </p:cNvPr>
            <p:cNvSpPr/>
            <p:nvPr/>
          </p:nvSpPr>
          <p:spPr>
            <a:xfrm>
              <a:off x="2208439" y="5344160"/>
              <a:ext cx="131309" cy="398549"/>
            </a:xfrm>
            <a:prstGeom prst="rect">
              <a:avLst/>
            </a:prstGeom>
            <a:noFill/>
            <a:ln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xmlns="" id="{DB24D648-3122-49B6-A32F-B198E8077CCB}"/>
                </a:ext>
              </a:extLst>
            </p:cNvPr>
            <p:cNvSpPr/>
            <p:nvPr/>
          </p:nvSpPr>
          <p:spPr>
            <a:xfrm>
              <a:off x="3080652" y="5308600"/>
              <a:ext cx="128216" cy="415782"/>
            </a:xfrm>
            <a:prstGeom prst="rect">
              <a:avLst/>
            </a:prstGeom>
            <a:noFill/>
            <a:ln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xmlns="" id="{3A083DD2-F777-4F43-8068-BEF74BB28547}"/>
                </a:ext>
              </a:extLst>
            </p:cNvPr>
            <p:cNvSpPr/>
            <p:nvPr/>
          </p:nvSpPr>
          <p:spPr>
            <a:xfrm>
              <a:off x="2422904" y="4953048"/>
              <a:ext cx="128216" cy="778561"/>
            </a:xfrm>
            <a:prstGeom prst="rect">
              <a:avLst/>
            </a:prstGeom>
            <a:solidFill>
              <a:srgbClr val="006666"/>
            </a:solidFill>
            <a:ln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xmlns="" id="{141FB5B6-E2C9-442D-9B1E-4B38883AD19B}"/>
                </a:ext>
              </a:extLst>
            </p:cNvPr>
            <p:cNvSpPr/>
            <p:nvPr/>
          </p:nvSpPr>
          <p:spPr>
            <a:xfrm>
              <a:off x="3294270" y="5420360"/>
              <a:ext cx="128216" cy="311247"/>
            </a:xfrm>
            <a:prstGeom prst="rect">
              <a:avLst/>
            </a:prstGeom>
            <a:solidFill>
              <a:srgbClr val="006666"/>
            </a:solidFill>
            <a:ln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xmlns="" id="{DC3BEA9F-A25B-4F1F-90AA-7C4C3A57E5CB}"/>
                </a:ext>
              </a:extLst>
            </p:cNvPr>
            <p:cNvSpPr/>
            <p:nvPr/>
          </p:nvSpPr>
          <p:spPr>
            <a:xfrm>
              <a:off x="2653920" y="5034284"/>
              <a:ext cx="128216" cy="686226"/>
            </a:xfrm>
            <a:prstGeom prst="rect">
              <a:avLst/>
            </a:prstGeom>
            <a:solidFill>
              <a:srgbClr val="006666"/>
            </a:solidFill>
            <a:ln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xmlns="" id="{07E6E4B4-7640-4B1B-A816-DCC18276E8B1}"/>
                </a:ext>
              </a:extLst>
            </p:cNvPr>
            <p:cNvSpPr/>
            <p:nvPr/>
          </p:nvSpPr>
          <p:spPr>
            <a:xfrm>
              <a:off x="2867286" y="5552439"/>
              <a:ext cx="128216" cy="179169"/>
            </a:xfrm>
            <a:prstGeom prst="rect">
              <a:avLst/>
            </a:prstGeom>
            <a:noFill/>
            <a:ln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7" name="Groupe 166">
            <a:extLst>
              <a:ext uri="{FF2B5EF4-FFF2-40B4-BE49-F238E27FC236}">
                <a16:creationId xmlns:a16="http://schemas.microsoft.com/office/drawing/2014/main" xmlns="" id="{DC647668-4BE6-450C-A379-9C3342DAFF97}"/>
              </a:ext>
            </a:extLst>
          </p:cNvPr>
          <p:cNvGrpSpPr/>
          <p:nvPr/>
        </p:nvGrpSpPr>
        <p:grpSpPr>
          <a:xfrm>
            <a:off x="8249792" y="982339"/>
            <a:ext cx="3321780" cy="1456123"/>
            <a:chOff x="7647350" y="1100015"/>
            <a:chExt cx="3401504" cy="1510829"/>
          </a:xfrm>
        </p:grpSpPr>
        <p:sp>
          <p:nvSpPr>
            <p:cNvPr id="170" name="Google Shape;2852;p39">
              <a:extLst>
                <a:ext uri="{FF2B5EF4-FFF2-40B4-BE49-F238E27FC236}">
                  <a16:creationId xmlns:a16="http://schemas.microsoft.com/office/drawing/2014/main" xmlns="" id="{EC50F7F9-3D1E-456F-BB2E-242236C7E1F7}"/>
                </a:ext>
              </a:extLst>
            </p:cNvPr>
            <p:cNvSpPr/>
            <p:nvPr/>
          </p:nvSpPr>
          <p:spPr>
            <a:xfrm rot="446433" flipH="1">
              <a:off x="7647350" y="1100015"/>
              <a:ext cx="3401504" cy="1510829"/>
            </a:xfrm>
            <a:custGeom>
              <a:avLst/>
              <a:gdLst/>
              <a:ahLst/>
              <a:cxnLst/>
              <a:rect l="l" t="t" r="r" b="b"/>
              <a:pathLst>
                <a:path w="26797" h="16456" extrusionOk="0">
                  <a:moveTo>
                    <a:pt x="7825" y="0"/>
                  </a:moveTo>
                  <a:cubicBezTo>
                    <a:pt x="7785" y="0"/>
                    <a:pt x="7747" y="0"/>
                    <a:pt x="7708" y="1"/>
                  </a:cubicBezTo>
                  <a:cubicBezTo>
                    <a:pt x="3318" y="1"/>
                    <a:pt x="1" y="3935"/>
                    <a:pt x="716" y="8261"/>
                  </a:cubicBezTo>
                  <a:cubicBezTo>
                    <a:pt x="846" y="8976"/>
                    <a:pt x="1106" y="9822"/>
                    <a:pt x="1432" y="10635"/>
                  </a:cubicBezTo>
                  <a:cubicBezTo>
                    <a:pt x="2537" y="13496"/>
                    <a:pt x="5074" y="15545"/>
                    <a:pt x="8098" y="16065"/>
                  </a:cubicBezTo>
                  <a:cubicBezTo>
                    <a:pt x="9837" y="16358"/>
                    <a:pt x="12172" y="16455"/>
                    <a:pt x="14526" y="16455"/>
                  </a:cubicBezTo>
                  <a:cubicBezTo>
                    <a:pt x="16355" y="16455"/>
                    <a:pt x="18194" y="16397"/>
                    <a:pt x="19773" y="16325"/>
                  </a:cubicBezTo>
                  <a:cubicBezTo>
                    <a:pt x="22472" y="16195"/>
                    <a:pt x="24813" y="14407"/>
                    <a:pt x="25691" y="11838"/>
                  </a:cubicBezTo>
                  <a:cubicBezTo>
                    <a:pt x="26244" y="10212"/>
                    <a:pt x="26732" y="8456"/>
                    <a:pt x="26764" y="7220"/>
                  </a:cubicBezTo>
                  <a:cubicBezTo>
                    <a:pt x="26797" y="5301"/>
                    <a:pt x="25529" y="3610"/>
                    <a:pt x="23708" y="3057"/>
                  </a:cubicBezTo>
                  <a:cubicBezTo>
                    <a:pt x="19677" y="1897"/>
                    <a:pt x="12448" y="0"/>
                    <a:pt x="7825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ZoneTexte 168">
              <a:extLst>
                <a:ext uri="{FF2B5EF4-FFF2-40B4-BE49-F238E27FC236}">
                  <a16:creationId xmlns:a16="http://schemas.microsoft.com/office/drawing/2014/main" xmlns="" id="{D6F58E6F-6F21-424B-8FC8-D6A5A4DD36B7}"/>
                </a:ext>
              </a:extLst>
            </p:cNvPr>
            <p:cNvSpPr txBox="1"/>
            <p:nvPr/>
          </p:nvSpPr>
          <p:spPr>
            <a:xfrm>
              <a:off x="7893932" y="1233811"/>
              <a:ext cx="3050073" cy="1309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21% </a:t>
              </a: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se dirigent vers des domaines </a:t>
              </a: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HORS ENSEIGNEMENT, RECHERCHE ET R&amp;D</a:t>
              </a:r>
            </a:p>
          </p:txBody>
        </p:sp>
      </p:grpSp>
      <p:sp>
        <p:nvSpPr>
          <p:cNvPr id="272" name="Google Shape;2854;p39">
            <a:extLst>
              <a:ext uri="{FF2B5EF4-FFF2-40B4-BE49-F238E27FC236}">
                <a16:creationId xmlns:a16="http://schemas.microsoft.com/office/drawing/2014/main" xmlns="" id="{3A0DA5DA-275E-479D-8525-92AAC1F25801}"/>
              </a:ext>
            </a:extLst>
          </p:cNvPr>
          <p:cNvSpPr/>
          <p:nvPr/>
        </p:nvSpPr>
        <p:spPr>
          <a:xfrm rot="596799">
            <a:off x="4078007" y="1418144"/>
            <a:ext cx="2057692" cy="523301"/>
          </a:xfrm>
          <a:custGeom>
            <a:avLst/>
            <a:gdLst/>
            <a:ahLst/>
            <a:cxnLst/>
            <a:rect l="l" t="t" r="r" b="b"/>
            <a:pathLst>
              <a:path w="17724" h="7838" fill="none" extrusionOk="0">
                <a:moveTo>
                  <a:pt x="1659" y="1"/>
                </a:moveTo>
                <a:cubicBezTo>
                  <a:pt x="1659" y="1"/>
                  <a:pt x="0" y="5334"/>
                  <a:pt x="4520" y="6602"/>
                </a:cubicBezTo>
                <a:cubicBezTo>
                  <a:pt x="9008" y="7838"/>
                  <a:pt x="9853" y="423"/>
                  <a:pt x="8162" y="1139"/>
                </a:cubicBezTo>
                <a:cubicBezTo>
                  <a:pt x="6504" y="1887"/>
                  <a:pt x="7349" y="7122"/>
                  <a:pt x="10894" y="6895"/>
                </a:cubicBezTo>
                <a:cubicBezTo>
                  <a:pt x="14471" y="6700"/>
                  <a:pt x="15512" y="814"/>
                  <a:pt x="14276" y="1334"/>
                </a:cubicBezTo>
                <a:cubicBezTo>
                  <a:pt x="13008" y="1854"/>
                  <a:pt x="13626" y="6472"/>
                  <a:pt x="17723" y="4293"/>
                </a:cubicBezTo>
              </a:path>
            </a:pathLst>
          </a:custGeom>
          <a:noFill/>
          <a:ln w="12700" cap="rnd" cmpd="sng">
            <a:solidFill>
              <a:srgbClr val="006666"/>
            </a:solidFill>
            <a:prstDash val="solid"/>
            <a:miter lim="3251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3" name="Google Shape;2854;p39">
            <a:extLst>
              <a:ext uri="{FF2B5EF4-FFF2-40B4-BE49-F238E27FC236}">
                <a16:creationId xmlns:a16="http://schemas.microsoft.com/office/drawing/2014/main" xmlns="" id="{19C4BAE5-5F0C-4823-A7BA-F13517280EB9}"/>
              </a:ext>
            </a:extLst>
          </p:cNvPr>
          <p:cNvSpPr/>
          <p:nvPr/>
        </p:nvSpPr>
        <p:spPr>
          <a:xfrm rot="596799" flipV="1">
            <a:off x="6706759" y="858173"/>
            <a:ext cx="1733434" cy="657669"/>
          </a:xfrm>
          <a:custGeom>
            <a:avLst/>
            <a:gdLst/>
            <a:ahLst/>
            <a:cxnLst/>
            <a:rect l="l" t="t" r="r" b="b"/>
            <a:pathLst>
              <a:path w="17724" h="7838" fill="none" extrusionOk="0">
                <a:moveTo>
                  <a:pt x="1659" y="1"/>
                </a:moveTo>
                <a:cubicBezTo>
                  <a:pt x="1659" y="1"/>
                  <a:pt x="0" y="5334"/>
                  <a:pt x="4520" y="6602"/>
                </a:cubicBezTo>
                <a:cubicBezTo>
                  <a:pt x="9008" y="7838"/>
                  <a:pt x="9853" y="423"/>
                  <a:pt x="8162" y="1139"/>
                </a:cubicBezTo>
                <a:cubicBezTo>
                  <a:pt x="6504" y="1887"/>
                  <a:pt x="7349" y="7122"/>
                  <a:pt x="10894" y="6895"/>
                </a:cubicBezTo>
                <a:cubicBezTo>
                  <a:pt x="14471" y="6700"/>
                  <a:pt x="15512" y="814"/>
                  <a:pt x="14276" y="1334"/>
                </a:cubicBezTo>
                <a:cubicBezTo>
                  <a:pt x="13008" y="1854"/>
                  <a:pt x="13626" y="6472"/>
                  <a:pt x="17723" y="4293"/>
                </a:cubicBezTo>
              </a:path>
            </a:pathLst>
          </a:custGeom>
          <a:noFill/>
          <a:ln w="12700" cap="rnd" cmpd="sng">
            <a:solidFill>
              <a:schemeClr val="accent6">
                <a:lumMod val="75000"/>
              </a:schemeClr>
            </a:solidFill>
            <a:prstDash val="solid"/>
            <a:miter lim="3251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90" name="Graphique 189">
            <a:extLst>
              <a:ext uri="{FF2B5EF4-FFF2-40B4-BE49-F238E27FC236}">
                <a16:creationId xmlns:a16="http://schemas.microsoft.com/office/drawing/2014/main" xmlns="" id="{FCD08A7A-C7D4-42E1-93AA-B1AFDCBAA8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6262394"/>
              </p:ext>
            </p:extLst>
          </p:nvPr>
        </p:nvGraphicFramePr>
        <p:xfrm>
          <a:off x="5493876" y="890718"/>
          <a:ext cx="2215213" cy="1547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4" name="Connecteur : en arc 3">
            <a:extLst>
              <a:ext uri="{FF2B5EF4-FFF2-40B4-BE49-F238E27FC236}">
                <a16:creationId xmlns:a16="http://schemas.microsoft.com/office/drawing/2014/main" xmlns="" id="{4BF9053B-E04E-4993-800D-594FF9EE9AF4}"/>
              </a:ext>
            </a:extLst>
          </p:cNvPr>
          <p:cNvCxnSpPr>
            <a:cxnSpLocks/>
          </p:cNvCxnSpPr>
          <p:nvPr/>
        </p:nvCxnSpPr>
        <p:spPr>
          <a:xfrm rot="16200000" flipH="1">
            <a:off x="1849470" y="4862520"/>
            <a:ext cx="302143" cy="282381"/>
          </a:xfrm>
          <a:prstGeom prst="curvedConnector3">
            <a:avLst>
              <a:gd name="adj1" fmla="val 71017"/>
            </a:avLst>
          </a:prstGeom>
          <a:ln>
            <a:solidFill>
              <a:srgbClr val="00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6B55983-D013-480C-A26A-6FB18FF9DCF6}"/>
              </a:ext>
            </a:extLst>
          </p:cNvPr>
          <p:cNvSpPr/>
          <p:nvPr/>
        </p:nvSpPr>
        <p:spPr>
          <a:xfrm>
            <a:off x="2002181" y="4931752"/>
            <a:ext cx="29434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6996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82FA"/>
              </a:buClr>
              <a:buSzPts val="1200"/>
              <a:buFontTx/>
              <a:buNone/>
              <a:tabLst/>
              <a:defRPr/>
            </a:pPr>
            <a:r>
              <a:rPr kumimoji="0" lang="fr-FR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" panose="020B0502040204020203" pitchFamily="34" charset="0"/>
                <a:ea typeface="Roboto"/>
                <a:cs typeface="Roboto"/>
                <a:sym typeface="Roboto"/>
              </a:rPr>
              <a:t>« </a:t>
            </a:r>
            <a:r>
              <a:rPr kumimoji="0" lang="fr-FR" sz="1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" panose="020B0502040204020203" pitchFamily="34" charset="0"/>
                <a:ea typeface="Roboto"/>
                <a:cs typeface="Roboto"/>
                <a:sym typeface="Roboto"/>
              </a:rPr>
              <a:t>Maître·sse</a:t>
            </a:r>
            <a:r>
              <a:rPr kumimoji="0" lang="fr-FR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" panose="020B0502040204020203" pitchFamily="34" charset="0"/>
                <a:ea typeface="Roboto"/>
                <a:cs typeface="Roboto"/>
                <a:sym typeface="Roboto"/>
              </a:rPr>
              <a:t> de conférence »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4437B8AF-00B3-4C41-893A-D49AB4FD551E}"/>
              </a:ext>
            </a:extLst>
          </p:cNvPr>
          <p:cNvSpPr/>
          <p:nvPr/>
        </p:nvSpPr>
        <p:spPr>
          <a:xfrm>
            <a:off x="2441564" y="5426576"/>
            <a:ext cx="34820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6996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82FA"/>
              </a:buClr>
              <a:buSzPts val="1200"/>
              <a:buFontTx/>
              <a:buNone/>
              <a:tabLst/>
              <a:defRPr/>
            </a:pPr>
            <a:r>
              <a:rPr kumimoji="0" lang="fr-FR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" panose="020B0502040204020203" pitchFamily="34" charset="0"/>
                <a:ea typeface="Roboto"/>
                <a:cs typeface="Roboto"/>
                <a:sym typeface="Roboto"/>
              </a:rPr>
              <a:t>« </a:t>
            </a:r>
            <a:r>
              <a:rPr kumimoji="0" lang="fr-FR" sz="1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" panose="020B0502040204020203" pitchFamily="34" charset="0"/>
                <a:ea typeface="Roboto"/>
                <a:cs typeface="Roboto"/>
                <a:sym typeface="Roboto"/>
              </a:rPr>
              <a:t>Professeur·e</a:t>
            </a:r>
            <a:r>
              <a:rPr kumimoji="0" lang="fr-FR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" panose="020B0502040204020203" pitchFamily="34" charset="0"/>
                <a:ea typeface="Roboto"/>
                <a:cs typeface="Roboto"/>
                <a:sym typeface="Roboto"/>
              </a:rPr>
              <a:t> </a:t>
            </a:r>
            <a:r>
              <a:rPr kumimoji="0" lang="fr-FR" sz="1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" panose="020B0502040204020203" pitchFamily="34" charset="0"/>
                <a:ea typeface="Roboto"/>
                <a:cs typeface="Roboto"/>
                <a:sym typeface="Roboto"/>
              </a:rPr>
              <a:t>certifié·e</a:t>
            </a:r>
            <a:r>
              <a:rPr kumimoji="0" lang="fr-FR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" panose="020B0502040204020203" pitchFamily="34" charset="0"/>
                <a:ea typeface="Roboto"/>
                <a:cs typeface="Roboto"/>
                <a:sym typeface="Roboto"/>
              </a:rPr>
              <a:t>/</a:t>
            </a:r>
            <a:r>
              <a:rPr kumimoji="0" lang="fr-FR" sz="1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" panose="020B0502040204020203" pitchFamily="34" charset="0"/>
                <a:ea typeface="Roboto"/>
                <a:cs typeface="Roboto"/>
                <a:sym typeface="Roboto"/>
              </a:rPr>
              <a:t>agrégé·e</a:t>
            </a:r>
            <a:r>
              <a:rPr kumimoji="0" lang="fr-FR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" panose="020B0502040204020203" pitchFamily="34" charset="0"/>
                <a:ea typeface="Roboto"/>
                <a:cs typeface="Roboto"/>
                <a:sym typeface="Roboto"/>
              </a:rPr>
              <a:t>»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4138C794-D027-4931-83B7-9C2EEA1ACD4C}"/>
              </a:ext>
            </a:extLst>
          </p:cNvPr>
          <p:cNvSpPr/>
          <p:nvPr/>
        </p:nvSpPr>
        <p:spPr>
          <a:xfrm>
            <a:off x="2803550" y="5957175"/>
            <a:ext cx="2367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6996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82FA"/>
              </a:buClr>
              <a:buSzPts val="1200"/>
              <a:buFontTx/>
              <a:buNone/>
              <a:tabLst/>
              <a:defRPr/>
            </a:pPr>
            <a:r>
              <a:rPr kumimoji="0" lang="fr-FR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" panose="020B0502040204020203" pitchFamily="34" charset="0"/>
                <a:ea typeface="Roboto"/>
                <a:cs typeface="Roboto"/>
                <a:sym typeface="Roboto"/>
              </a:rPr>
              <a:t>« </a:t>
            </a:r>
            <a:r>
              <a:rPr kumimoji="0" lang="fr-FR" sz="1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" panose="020B0502040204020203" pitchFamily="34" charset="0"/>
                <a:ea typeface="Roboto"/>
                <a:cs typeface="Roboto"/>
                <a:sym typeface="Roboto"/>
              </a:rPr>
              <a:t>Ingénieur·e</a:t>
            </a:r>
            <a:r>
              <a:rPr kumimoji="0" lang="fr-FR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" panose="020B0502040204020203" pitchFamily="34" charset="0"/>
                <a:ea typeface="Roboto"/>
                <a:cs typeface="Roboto"/>
                <a:sym typeface="Roboto"/>
              </a:rPr>
              <a:t> d’étude »</a:t>
            </a:r>
          </a:p>
        </p:txBody>
      </p:sp>
      <p:cxnSp>
        <p:nvCxnSpPr>
          <p:cNvPr id="56" name="Connecteur : en arc 55">
            <a:extLst>
              <a:ext uri="{FF2B5EF4-FFF2-40B4-BE49-F238E27FC236}">
                <a16:creationId xmlns:a16="http://schemas.microsoft.com/office/drawing/2014/main" xmlns="" id="{A15B3BCF-FA7D-4967-96A4-69F27ECF22F4}"/>
              </a:ext>
            </a:extLst>
          </p:cNvPr>
          <p:cNvCxnSpPr>
            <a:cxnSpLocks/>
          </p:cNvCxnSpPr>
          <p:nvPr/>
        </p:nvCxnSpPr>
        <p:spPr>
          <a:xfrm rot="16200000" flipH="1">
            <a:off x="2696807" y="5867970"/>
            <a:ext cx="302143" cy="282381"/>
          </a:xfrm>
          <a:prstGeom prst="curvedConnector3">
            <a:avLst>
              <a:gd name="adj1" fmla="val 71017"/>
            </a:avLst>
          </a:prstGeom>
          <a:ln>
            <a:solidFill>
              <a:srgbClr val="00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 : en arc 56">
            <a:extLst>
              <a:ext uri="{FF2B5EF4-FFF2-40B4-BE49-F238E27FC236}">
                <a16:creationId xmlns:a16="http://schemas.microsoft.com/office/drawing/2014/main" xmlns="" id="{40B0ACC5-9523-4D82-8C32-E06E5033CF73}"/>
              </a:ext>
            </a:extLst>
          </p:cNvPr>
          <p:cNvCxnSpPr>
            <a:cxnSpLocks/>
          </p:cNvCxnSpPr>
          <p:nvPr/>
        </p:nvCxnSpPr>
        <p:spPr>
          <a:xfrm rot="16200000" flipH="1">
            <a:off x="2321890" y="5343498"/>
            <a:ext cx="302143" cy="282381"/>
          </a:xfrm>
          <a:prstGeom prst="curvedConnector3">
            <a:avLst>
              <a:gd name="adj1" fmla="val 71017"/>
            </a:avLst>
          </a:prstGeom>
          <a:ln>
            <a:solidFill>
              <a:srgbClr val="00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548FD9B7-CCA6-4091-A595-61901AAA4983}"/>
              </a:ext>
            </a:extLst>
          </p:cNvPr>
          <p:cNvSpPr/>
          <p:nvPr/>
        </p:nvSpPr>
        <p:spPr>
          <a:xfrm>
            <a:off x="8302224" y="4831607"/>
            <a:ext cx="31774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6996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82FA"/>
              </a:buClr>
              <a:buSzPts val="1200"/>
              <a:buFontTx/>
              <a:buNone/>
              <a:tabLst/>
              <a:defRPr/>
            </a:pPr>
            <a:r>
              <a:rPr kumimoji="0" lang="fr-FR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" panose="020B0502040204020203" pitchFamily="34" charset="0"/>
                <a:ea typeface="Roboto"/>
                <a:cs typeface="Roboto"/>
                <a:sym typeface="Roboto"/>
              </a:rPr>
              <a:t>« </a:t>
            </a:r>
            <a:r>
              <a:rPr kumimoji="0" lang="fr-FR" sz="1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" panose="020B0502040204020203" pitchFamily="34" charset="0"/>
                <a:ea typeface="Roboto"/>
                <a:cs typeface="Roboto"/>
                <a:sym typeface="Roboto"/>
              </a:rPr>
              <a:t>Chargé·e</a:t>
            </a:r>
            <a:r>
              <a:rPr kumimoji="0" lang="fr-FR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" panose="020B0502040204020203" pitchFamily="34" charset="0"/>
                <a:ea typeface="Roboto"/>
                <a:cs typeface="Roboto"/>
                <a:sym typeface="Roboto"/>
              </a:rPr>
              <a:t> de communication »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B6E4E1D1-FB99-482D-AAD5-ACD10077AB7C}"/>
              </a:ext>
            </a:extLst>
          </p:cNvPr>
          <p:cNvSpPr/>
          <p:nvPr/>
        </p:nvSpPr>
        <p:spPr>
          <a:xfrm>
            <a:off x="8367814" y="5305887"/>
            <a:ext cx="29241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6996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82FA"/>
              </a:buClr>
              <a:buSzPts val="1200"/>
              <a:buFontTx/>
              <a:buNone/>
              <a:tabLst/>
              <a:defRPr/>
            </a:pPr>
            <a:r>
              <a:rPr kumimoji="0" lang="fr-FR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" panose="020B0502040204020203" pitchFamily="34" charset="0"/>
                <a:ea typeface="Roboto"/>
                <a:cs typeface="Roboto"/>
                <a:sym typeface="Roboto"/>
              </a:rPr>
              <a:t>« Responsable scientifique »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567C69D2-092C-4241-988A-65B0D9A137A1}"/>
              </a:ext>
            </a:extLst>
          </p:cNvPr>
          <p:cNvSpPr/>
          <p:nvPr/>
        </p:nvSpPr>
        <p:spPr>
          <a:xfrm>
            <a:off x="7778947" y="5806040"/>
            <a:ext cx="27959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6996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82FA"/>
              </a:buClr>
              <a:buSzPts val="1200"/>
              <a:buFontTx/>
              <a:buNone/>
              <a:tabLst/>
              <a:defRPr/>
            </a:pPr>
            <a:r>
              <a:rPr kumimoji="0" lang="fr-FR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" panose="020B0502040204020203" pitchFamily="34" charset="0"/>
                <a:ea typeface="Roboto"/>
                <a:cs typeface="Roboto"/>
                <a:sym typeface="Roboto"/>
              </a:rPr>
              <a:t>« </a:t>
            </a:r>
            <a:r>
              <a:rPr kumimoji="0" lang="fr-FR" sz="1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" panose="020B0502040204020203" pitchFamily="34" charset="0"/>
                <a:ea typeface="Roboto"/>
                <a:cs typeface="Roboto"/>
                <a:sym typeface="Roboto"/>
              </a:rPr>
              <a:t>Traducteur·ice</a:t>
            </a:r>
            <a:r>
              <a:rPr kumimoji="0" lang="fr-FR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" panose="020B0502040204020203" pitchFamily="34" charset="0"/>
                <a:ea typeface="Roboto"/>
                <a:cs typeface="Roboto"/>
                <a:sym typeface="Roboto"/>
              </a:rPr>
              <a:t> littéraire »</a:t>
            </a:r>
          </a:p>
        </p:txBody>
      </p:sp>
      <p:cxnSp>
        <p:nvCxnSpPr>
          <p:cNvPr id="64" name="Connecteur en arc 139">
            <a:extLst>
              <a:ext uri="{FF2B5EF4-FFF2-40B4-BE49-F238E27FC236}">
                <a16:creationId xmlns:a16="http://schemas.microsoft.com/office/drawing/2014/main" xmlns="" id="{287B82A8-6EF7-48EA-9314-0BB8AC766E8C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600604" y="4744497"/>
            <a:ext cx="441900" cy="251805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en arc 139">
            <a:extLst>
              <a:ext uri="{FF2B5EF4-FFF2-40B4-BE49-F238E27FC236}">
                <a16:creationId xmlns:a16="http://schemas.microsoft.com/office/drawing/2014/main" xmlns="" id="{AB68ED2F-8CF3-4C33-9A9B-0493754A9027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406030" y="5257606"/>
            <a:ext cx="441900" cy="251805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en arc 139">
            <a:extLst>
              <a:ext uri="{FF2B5EF4-FFF2-40B4-BE49-F238E27FC236}">
                <a16:creationId xmlns:a16="http://schemas.microsoft.com/office/drawing/2014/main" xmlns="" id="{2C5EE4A1-EEF8-46DE-BBB2-663D7AB9C3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555477" y="5765130"/>
            <a:ext cx="441900" cy="251805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rc 1">
            <a:extLst>
              <a:ext uri="{FF2B5EF4-FFF2-40B4-BE49-F238E27FC236}">
                <a16:creationId xmlns:a16="http://schemas.microsoft.com/office/drawing/2014/main" xmlns="" id="{8DA78C93-D7D9-4751-A99B-D90BC3A4A1F2}"/>
              </a:ext>
            </a:extLst>
          </p:cNvPr>
          <p:cNvSpPr/>
          <p:nvPr/>
        </p:nvSpPr>
        <p:spPr>
          <a:xfrm flipH="1">
            <a:off x="8379713" y="2115226"/>
            <a:ext cx="514411" cy="1874025"/>
          </a:xfrm>
          <a:prstGeom prst="arc">
            <a:avLst>
              <a:gd name="adj1" fmla="val 16200000"/>
              <a:gd name="adj2" fmla="val 5244697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39" name="Google Shape;2722;p38">
            <a:extLst>
              <a:ext uri="{FF2B5EF4-FFF2-40B4-BE49-F238E27FC236}">
                <a16:creationId xmlns:a16="http://schemas.microsoft.com/office/drawing/2014/main" xmlns="" id="{6ECB3A2F-4807-4B3B-B3A2-67AF55D50CB3}"/>
              </a:ext>
            </a:extLst>
          </p:cNvPr>
          <p:cNvGrpSpPr/>
          <p:nvPr/>
        </p:nvGrpSpPr>
        <p:grpSpPr>
          <a:xfrm>
            <a:off x="8009368" y="2865330"/>
            <a:ext cx="4018619" cy="641600"/>
            <a:chOff x="457201" y="2635036"/>
            <a:chExt cx="2432806" cy="481200"/>
          </a:xfrm>
        </p:grpSpPr>
        <p:sp>
          <p:nvSpPr>
            <p:cNvPr id="240" name="Google Shape;2723;p38">
              <a:extLst>
                <a:ext uri="{FF2B5EF4-FFF2-40B4-BE49-F238E27FC236}">
                  <a16:creationId xmlns:a16="http://schemas.microsoft.com/office/drawing/2014/main" xmlns="" id="{D5645942-6E9C-428C-81EB-567C9A06255F}"/>
                </a:ext>
              </a:extLst>
            </p:cNvPr>
            <p:cNvSpPr txBox="1"/>
            <p:nvPr/>
          </p:nvSpPr>
          <p:spPr>
            <a:xfrm>
              <a:off x="916211" y="2635036"/>
              <a:ext cx="1973796" cy="48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833" tIns="121900" rIns="121900" bIns="121900" anchor="ctr" anchorCtr="0">
              <a:noAutofit/>
            </a:bodyPr>
            <a:lstStyle/>
            <a:p>
              <a:pPr marL="126996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582FA"/>
                </a:buClr>
                <a:buSzPts val="1200"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Roboto"/>
                  <a:cs typeface="Roboto"/>
                  <a:sym typeface="Roboto"/>
                </a:rPr>
                <a:t>dans les Arts, spectacles et activités récréatives</a:t>
              </a:r>
            </a:p>
          </p:txBody>
        </p:sp>
        <p:sp>
          <p:nvSpPr>
            <p:cNvPr id="241" name="Google Shape;2724;p38">
              <a:extLst>
                <a:ext uri="{FF2B5EF4-FFF2-40B4-BE49-F238E27FC236}">
                  <a16:creationId xmlns:a16="http://schemas.microsoft.com/office/drawing/2014/main" xmlns="" id="{7B0C9356-3BBD-4895-81D2-FF267D7E2F8D}"/>
                </a:ext>
              </a:extLst>
            </p:cNvPr>
            <p:cNvSpPr/>
            <p:nvPr/>
          </p:nvSpPr>
          <p:spPr>
            <a:xfrm>
              <a:off x="457201" y="2691975"/>
              <a:ext cx="633520" cy="346800"/>
            </a:xfrm>
            <a:prstGeom prst="roundRect">
              <a:avLst>
                <a:gd name="adj" fmla="val 50000"/>
              </a:avLst>
            </a:prstGeom>
            <a:solidFill>
              <a:srgbClr val="B2DCD5"/>
            </a:solidFill>
            <a:ln>
              <a:noFill/>
            </a:ln>
          </p:spPr>
          <p:txBody>
            <a:bodyPr spcFirstLastPara="1" wrap="square" lIns="243833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5% 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242" name="Google Shape;2722;p38">
            <a:extLst>
              <a:ext uri="{FF2B5EF4-FFF2-40B4-BE49-F238E27FC236}">
                <a16:creationId xmlns:a16="http://schemas.microsoft.com/office/drawing/2014/main" xmlns="" id="{164399BF-442F-4AB1-BF6C-FA1BED61B9B4}"/>
              </a:ext>
            </a:extLst>
          </p:cNvPr>
          <p:cNvGrpSpPr/>
          <p:nvPr/>
        </p:nvGrpSpPr>
        <p:grpSpPr>
          <a:xfrm>
            <a:off x="8007816" y="3699704"/>
            <a:ext cx="4224536" cy="699039"/>
            <a:chOff x="457200" y="2691975"/>
            <a:chExt cx="2601614" cy="524279"/>
          </a:xfrm>
        </p:grpSpPr>
        <p:sp>
          <p:nvSpPr>
            <p:cNvPr id="243" name="Google Shape;2723;p38">
              <a:extLst>
                <a:ext uri="{FF2B5EF4-FFF2-40B4-BE49-F238E27FC236}">
                  <a16:creationId xmlns:a16="http://schemas.microsoft.com/office/drawing/2014/main" xmlns="" id="{F589ADD9-BB10-4F3F-9EFB-90ABD45BE3C4}"/>
                </a:ext>
              </a:extLst>
            </p:cNvPr>
            <p:cNvSpPr txBox="1"/>
            <p:nvPr/>
          </p:nvSpPr>
          <p:spPr>
            <a:xfrm>
              <a:off x="816499" y="2735054"/>
              <a:ext cx="2242315" cy="48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833" tIns="121900" rIns="121900" bIns="121900" anchor="ctr" anchorCtr="0">
              <a:noAutofit/>
            </a:bodyPr>
            <a:lstStyle/>
            <a:p>
              <a:pPr marL="126996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582FA"/>
                </a:buClr>
                <a:buSzPts val="1200"/>
                <a:buFontTx/>
                <a:buNone/>
                <a:tabLst/>
                <a:defRPr/>
              </a:pPr>
              <a:r>
                <a:rPr lang="fr-FR" sz="1600" kern="0" dirty="0">
                  <a:solidFill>
                    <a:srgbClr val="000000"/>
                  </a:solidFill>
                  <a:latin typeface="Bahnschrift SemiBold" panose="020B0502040204020203" pitchFamily="34" charset="0"/>
                  <a:ea typeface="Roboto"/>
                  <a:cs typeface="Roboto"/>
                  <a:sym typeface="Roboto"/>
                </a:rPr>
                <a:t>dans la Santé humaine et l’action sociale</a:t>
              </a:r>
              <a:endPara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" panose="020B0502040204020203" pitchFamily="3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4" name="Google Shape;2724;p38">
              <a:extLst>
                <a:ext uri="{FF2B5EF4-FFF2-40B4-BE49-F238E27FC236}">
                  <a16:creationId xmlns:a16="http://schemas.microsoft.com/office/drawing/2014/main" xmlns="" id="{CACD1268-F11E-494B-B2C3-F74C47A8275E}"/>
                </a:ext>
              </a:extLst>
            </p:cNvPr>
            <p:cNvSpPr/>
            <p:nvPr/>
          </p:nvSpPr>
          <p:spPr>
            <a:xfrm>
              <a:off x="457200" y="2691975"/>
              <a:ext cx="520191" cy="346800"/>
            </a:xfrm>
            <a:prstGeom prst="roundRect">
              <a:avLst>
                <a:gd name="adj" fmla="val 50000"/>
              </a:avLst>
            </a:prstGeom>
            <a:solidFill>
              <a:srgbClr val="B2DCD5"/>
            </a:solidFill>
            <a:ln>
              <a:noFill/>
            </a:ln>
          </p:spPr>
          <p:txBody>
            <a:bodyPr spcFirstLastPara="1" wrap="square" lIns="243833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4% 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67" name="Arc 66">
            <a:extLst>
              <a:ext uri="{FF2B5EF4-FFF2-40B4-BE49-F238E27FC236}">
                <a16:creationId xmlns:a16="http://schemas.microsoft.com/office/drawing/2014/main" xmlns="" id="{0FB9957C-9189-494F-89A2-917BBA08E604}"/>
              </a:ext>
            </a:extLst>
          </p:cNvPr>
          <p:cNvSpPr/>
          <p:nvPr/>
        </p:nvSpPr>
        <p:spPr>
          <a:xfrm rot="766352" flipH="1">
            <a:off x="1255703" y="2063536"/>
            <a:ext cx="333608" cy="916522"/>
          </a:xfrm>
          <a:prstGeom prst="arc">
            <a:avLst>
              <a:gd name="adj1" fmla="val 11383717"/>
              <a:gd name="adj2" fmla="val 5244697"/>
            </a:avLst>
          </a:prstGeom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3" name="Google Shape;2722;p38">
            <a:extLst>
              <a:ext uri="{FF2B5EF4-FFF2-40B4-BE49-F238E27FC236}">
                <a16:creationId xmlns:a16="http://schemas.microsoft.com/office/drawing/2014/main" xmlns="" id="{8212B9DA-FA16-47E6-BF3B-5CD73752C14E}"/>
              </a:ext>
            </a:extLst>
          </p:cNvPr>
          <p:cNvGrpSpPr/>
          <p:nvPr/>
        </p:nvGrpSpPr>
        <p:grpSpPr>
          <a:xfrm>
            <a:off x="-78671" y="2941169"/>
            <a:ext cx="2631728" cy="1115520"/>
            <a:chOff x="-216046" y="2699381"/>
            <a:chExt cx="1973796" cy="836641"/>
          </a:xfrm>
        </p:grpSpPr>
        <p:sp>
          <p:nvSpPr>
            <p:cNvPr id="174" name="Google Shape;2723;p38">
              <a:extLst>
                <a:ext uri="{FF2B5EF4-FFF2-40B4-BE49-F238E27FC236}">
                  <a16:creationId xmlns:a16="http://schemas.microsoft.com/office/drawing/2014/main" xmlns="" id="{045A3AC9-F374-4288-B4C2-50C9CE277269}"/>
                </a:ext>
              </a:extLst>
            </p:cNvPr>
            <p:cNvSpPr txBox="1"/>
            <p:nvPr/>
          </p:nvSpPr>
          <p:spPr>
            <a:xfrm>
              <a:off x="-216046" y="3054822"/>
              <a:ext cx="1973796" cy="48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833" tIns="121900" rIns="121900" bIns="121900" anchor="ctr" anchorCtr="0">
              <a:noAutofit/>
            </a:bodyPr>
            <a:lstStyle/>
            <a:p>
              <a:pPr marL="126996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582FA"/>
                </a:buClr>
                <a:buSzPts val="1200"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Roboto"/>
                  <a:cs typeface="Roboto"/>
                  <a:sym typeface="Roboto"/>
                </a:rPr>
                <a:t>dans l’Enseignement</a:t>
              </a:r>
            </a:p>
            <a:p>
              <a:pPr marL="126996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582FA"/>
                </a:buClr>
                <a:buSzPts val="1200"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Roboto"/>
                  <a:cs typeface="Roboto"/>
                  <a:sym typeface="Roboto"/>
                </a:rPr>
                <a:t>secondaire</a:t>
              </a:r>
            </a:p>
          </p:txBody>
        </p:sp>
        <p:sp>
          <p:nvSpPr>
            <p:cNvPr id="175" name="Google Shape;2724;p38">
              <a:extLst>
                <a:ext uri="{FF2B5EF4-FFF2-40B4-BE49-F238E27FC236}">
                  <a16:creationId xmlns:a16="http://schemas.microsoft.com/office/drawing/2014/main" xmlns="" id="{1E017A9B-A750-4D30-8B65-BCAB851D42EE}"/>
                </a:ext>
              </a:extLst>
            </p:cNvPr>
            <p:cNvSpPr/>
            <p:nvPr/>
          </p:nvSpPr>
          <p:spPr>
            <a:xfrm>
              <a:off x="251740" y="2699381"/>
              <a:ext cx="793166" cy="346800"/>
            </a:xfrm>
            <a:prstGeom prst="roundRect">
              <a:avLst>
                <a:gd name="adj" fmla="val 50000"/>
              </a:avLst>
            </a:prstGeom>
            <a:solidFill>
              <a:srgbClr val="9ED2BA"/>
            </a:solidFill>
            <a:ln>
              <a:noFill/>
            </a:ln>
          </p:spPr>
          <p:txBody>
            <a:bodyPr spcFirstLastPara="1" wrap="square" lIns="243833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40% 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68" name="Arc 67">
            <a:extLst>
              <a:ext uri="{FF2B5EF4-FFF2-40B4-BE49-F238E27FC236}">
                <a16:creationId xmlns:a16="http://schemas.microsoft.com/office/drawing/2014/main" xmlns="" id="{D489A8CC-58F7-4339-856B-BB36330992F3}"/>
              </a:ext>
            </a:extLst>
          </p:cNvPr>
          <p:cNvSpPr/>
          <p:nvPr/>
        </p:nvSpPr>
        <p:spPr>
          <a:xfrm>
            <a:off x="2894104" y="2286000"/>
            <a:ext cx="330340" cy="1143000"/>
          </a:xfrm>
          <a:prstGeom prst="arc">
            <a:avLst>
              <a:gd name="adj1" fmla="val 16101968"/>
              <a:gd name="adj2" fmla="val 5244697"/>
            </a:avLst>
          </a:prstGeom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6" name="Google Shape;2722;p38">
            <a:extLst>
              <a:ext uri="{FF2B5EF4-FFF2-40B4-BE49-F238E27FC236}">
                <a16:creationId xmlns:a16="http://schemas.microsoft.com/office/drawing/2014/main" xmlns="" id="{5EF9A0F4-251D-4077-99E5-4CE8D0F91FBB}"/>
              </a:ext>
            </a:extLst>
          </p:cNvPr>
          <p:cNvGrpSpPr/>
          <p:nvPr/>
        </p:nvGrpSpPr>
        <p:grpSpPr>
          <a:xfrm>
            <a:off x="1859696" y="3425422"/>
            <a:ext cx="2961503" cy="1208053"/>
            <a:chOff x="-61670" y="2704981"/>
            <a:chExt cx="2221127" cy="906039"/>
          </a:xfrm>
        </p:grpSpPr>
        <p:sp>
          <p:nvSpPr>
            <p:cNvPr id="177" name="Google Shape;2723;p38">
              <a:extLst>
                <a:ext uri="{FF2B5EF4-FFF2-40B4-BE49-F238E27FC236}">
                  <a16:creationId xmlns:a16="http://schemas.microsoft.com/office/drawing/2014/main" xmlns="" id="{848A5731-4C5D-4E13-BB54-0321A5CBA37F}"/>
                </a:ext>
              </a:extLst>
            </p:cNvPr>
            <p:cNvSpPr txBox="1"/>
            <p:nvPr/>
          </p:nvSpPr>
          <p:spPr>
            <a:xfrm>
              <a:off x="-61670" y="2970337"/>
              <a:ext cx="2221127" cy="6406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833" tIns="121900" rIns="121900" bIns="121900" anchor="ctr" anchorCtr="0">
              <a:noAutofit/>
            </a:bodyPr>
            <a:lstStyle/>
            <a:p>
              <a:pPr marL="126996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582FA"/>
                </a:buClr>
                <a:buSzPts val="1200"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Roboto"/>
                  <a:cs typeface="Roboto"/>
                  <a:sym typeface="Roboto"/>
                </a:rPr>
                <a:t>dans l’Enseignement supérieur et la recherche</a:t>
              </a:r>
            </a:p>
          </p:txBody>
        </p:sp>
        <p:sp>
          <p:nvSpPr>
            <p:cNvPr id="178" name="Google Shape;2724;p38">
              <a:extLst>
                <a:ext uri="{FF2B5EF4-FFF2-40B4-BE49-F238E27FC236}">
                  <a16:creationId xmlns:a16="http://schemas.microsoft.com/office/drawing/2014/main" xmlns="" id="{C6B16458-6ADC-46AA-85DB-5BD622F7BB7F}"/>
                </a:ext>
              </a:extLst>
            </p:cNvPr>
            <p:cNvSpPr/>
            <p:nvPr/>
          </p:nvSpPr>
          <p:spPr>
            <a:xfrm>
              <a:off x="449902" y="2704981"/>
              <a:ext cx="793166" cy="346800"/>
            </a:xfrm>
            <a:prstGeom prst="roundRect">
              <a:avLst>
                <a:gd name="adj" fmla="val 50000"/>
              </a:avLst>
            </a:prstGeom>
            <a:solidFill>
              <a:srgbClr val="9ED2BA"/>
            </a:solidFill>
            <a:ln>
              <a:noFill/>
            </a:ln>
          </p:spPr>
          <p:txBody>
            <a:bodyPr spcFirstLastPara="1" wrap="square" lIns="243833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" sz="2000" b="1" kern="0" dirty="0">
                  <a:solidFill>
                    <a:prstClr val="black"/>
                  </a:solidFill>
                  <a:latin typeface="Bahnschrift SemiBold" panose="020B0502040204020203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27</a:t>
              </a:r>
              <a:r>
                <a:rPr kumimoji="0" lang="e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% 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72" name="Arc 71">
            <a:extLst>
              <a:ext uri="{FF2B5EF4-FFF2-40B4-BE49-F238E27FC236}">
                <a16:creationId xmlns:a16="http://schemas.microsoft.com/office/drawing/2014/main" xmlns="" id="{17E17805-6361-4EC9-B35C-6717F1A9E264}"/>
              </a:ext>
            </a:extLst>
          </p:cNvPr>
          <p:cNvSpPr/>
          <p:nvPr/>
        </p:nvSpPr>
        <p:spPr>
          <a:xfrm rot="20780935">
            <a:off x="3886310" y="1756052"/>
            <a:ext cx="456750" cy="916522"/>
          </a:xfrm>
          <a:prstGeom prst="arc">
            <a:avLst>
              <a:gd name="adj1" fmla="val 14248044"/>
              <a:gd name="adj2" fmla="val 5244697"/>
            </a:avLst>
          </a:prstGeom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9" name="Google Shape;2722;p38">
            <a:extLst>
              <a:ext uri="{FF2B5EF4-FFF2-40B4-BE49-F238E27FC236}">
                <a16:creationId xmlns:a16="http://schemas.microsoft.com/office/drawing/2014/main" xmlns="" id="{FF548843-2D71-4F86-8AD1-6D8C93341F63}"/>
              </a:ext>
            </a:extLst>
          </p:cNvPr>
          <p:cNvGrpSpPr/>
          <p:nvPr/>
        </p:nvGrpSpPr>
        <p:grpSpPr>
          <a:xfrm>
            <a:off x="3767537" y="2485715"/>
            <a:ext cx="2631728" cy="1318840"/>
            <a:chOff x="204440" y="2704981"/>
            <a:chExt cx="1973796" cy="989129"/>
          </a:xfrm>
        </p:grpSpPr>
        <p:sp>
          <p:nvSpPr>
            <p:cNvPr id="70" name="Google Shape;2723;p38">
              <a:extLst>
                <a:ext uri="{FF2B5EF4-FFF2-40B4-BE49-F238E27FC236}">
                  <a16:creationId xmlns:a16="http://schemas.microsoft.com/office/drawing/2014/main" xmlns="" id="{847D5A7E-A327-4622-968E-CFDD6D3A8C04}"/>
                </a:ext>
              </a:extLst>
            </p:cNvPr>
            <p:cNvSpPr txBox="1"/>
            <p:nvPr/>
          </p:nvSpPr>
          <p:spPr>
            <a:xfrm>
              <a:off x="204440" y="3053427"/>
              <a:ext cx="1973796" cy="6406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833" tIns="121900" rIns="121900" bIns="121900" anchor="ctr" anchorCtr="0">
              <a:noAutofit/>
            </a:bodyPr>
            <a:lstStyle/>
            <a:p>
              <a:pPr marL="126996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582FA"/>
                </a:buClr>
                <a:buSzPts val="1200"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Roboto"/>
                  <a:cs typeface="Roboto"/>
                  <a:sym typeface="Roboto"/>
                </a:rPr>
                <a:t>dans l’Enseignement supérieur exclusivement</a:t>
              </a:r>
            </a:p>
          </p:txBody>
        </p:sp>
        <p:sp>
          <p:nvSpPr>
            <p:cNvPr id="71" name="Google Shape;2724;p38">
              <a:extLst>
                <a:ext uri="{FF2B5EF4-FFF2-40B4-BE49-F238E27FC236}">
                  <a16:creationId xmlns:a16="http://schemas.microsoft.com/office/drawing/2014/main" xmlns="" id="{F276D0CA-F395-4333-BAFF-D9E6A78702F3}"/>
                </a:ext>
              </a:extLst>
            </p:cNvPr>
            <p:cNvSpPr/>
            <p:nvPr/>
          </p:nvSpPr>
          <p:spPr>
            <a:xfrm>
              <a:off x="449902" y="2704981"/>
              <a:ext cx="793166" cy="346800"/>
            </a:xfrm>
            <a:prstGeom prst="roundRect">
              <a:avLst>
                <a:gd name="adj" fmla="val 50000"/>
              </a:avLst>
            </a:prstGeom>
            <a:solidFill>
              <a:srgbClr val="9ED2BA"/>
            </a:solidFill>
            <a:ln>
              <a:noFill/>
            </a:ln>
          </p:spPr>
          <p:txBody>
            <a:bodyPr spcFirstLastPara="1" wrap="square" lIns="243833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" sz="2000" b="1" kern="0" dirty="0">
                  <a:solidFill>
                    <a:prstClr val="black"/>
                  </a:solidFill>
                  <a:latin typeface="Bahnschrift SemiBold" panose="020B0502040204020203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27</a:t>
              </a:r>
              <a:r>
                <a:rPr kumimoji="0" lang="e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% 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514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83B8945-1F7B-41B4-A3AB-4E0FAB395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43" b="69761"/>
          <a:stretch/>
        </p:blipFill>
        <p:spPr>
          <a:xfrm flipH="1">
            <a:off x="0" y="0"/>
            <a:ext cx="12192000" cy="9319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9FC001D-D70F-4D74-B6E7-63BCA9DB6FF5}"/>
              </a:ext>
            </a:extLst>
          </p:cNvPr>
          <p:cNvSpPr txBox="1"/>
          <p:nvPr/>
        </p:nvSpPr>
        <p:spPr>
          <a:xfrm>
            <a:off x="317708" y="108790"/>
            <a:ext cx="11992012" cy="62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fr-FR" sz="3200" b="1" dirty="0">
                <a:solidFill>
                  <a:schemeClr val="bg1"/>
                </a:solidFill>
                <a:cs typeface="Arial Black" panose="020B0604020202020204" pitchFamily="34" charset="0"/>
              </a:rPr>
              <a:t>Devenir professionnel des docteurs 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225FFD5B-9426-4860-8CB3-F99A2F18DF51}"/>
              </a:ext>
            </a:extLst>
          </p:cNvPr>
          <p:cNvCxnSpPr/>
          <p:nvPr/>
        </p:nvCxnSpPr>
        <p:spPr>
          <a:xfrm flipH="1">
            <a:off x="453712" y="732679"/>
            <a:ext cx="1389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C9C387A-DC4B-4CFC-850A-6176587B2855}"/>
              </a:ext>
            </a:extLst>
          </p:cNvPr>
          <p:cNvSpPr/>
          <p:nvPr/>
        </p:nvSpPr>
        <p:spPr>
          <a:xfrm>
            <a:off x="1007422" y="5354385"/>
            <a:ext cx="46443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 ans après la soutenance, les docteurs ALLPHA atteignent le plein-emploi</a:t>
            </a:r>
          </a:p>
        </p:txBody>
      </p:sp>
      <p:pic>
        <p:nvPicPr>
          <p:cNvPr id="1026" name="Picture 2" descr="http://localhost:65140/resources/iq/185052cb-3940-95d4-f642-2eefbf640192/80457db0-e483-4723-a194-373f63c5f14b/analysis.png">
            <a:extLst>
              <a:ext uri="{FF2B5EF4-FFF2-40B4-BE49-F238E27FC236}">
                <a16:creationId xmlns:a16="http://schemas.microsoft.com/office/drawing/2014/main" xmlns="" id="{96A93235-372D-42F0-BF28-AD97F934C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773" y="1572933"/>
            <a:ext cx="3580422" cy="3463669"/>
          </a:xfrm>
          <a:prstGeom prst="rect">
            <a:avLst/>
          </a:prstGeom>
          <a:noFill/>
          <a:ln>
            <a:solidFill>
              <a:srgbClr val="0066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localhost:51348/resources/iq/db6032e1-01cd-c55e-0234-56142a4dbf49/575b7407-a0b9-4da0-842e-ce26a79354e8/analysis.png">
            <a:extLst>
              <a:ext uri="{FF2B5EF4-FFF2-40B4-BE49-F238E27FC236}">
                <a16:creationId xmlns:a16="http://schemas.microsoft.com/office/drawing/2014/main" xmlns="" id="{6FB7C003-2781-4B4C-AC72-D5D052EB0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309" y="1743222"/>
            <a:ext cx="5077678" cy="31343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114C509-8D8B-49BB-8CEF-01A3B4116585}"/>
              </a:ext>
            </a:extLst>
          </p:cNvPr>
          <p:cNvSpPr/>
          <p:nvPr/>
        </p:nvSpPr>
        <p:spPr>
          <a:xfrm>
            <a:off x="6529301" y="5279684"/>
            <a:ext cx="46443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Plus de la moitié des docteurs ALLPHA trouve leur 1</a:t>
            </a:r>
            <a:r>
              <a:rPr lang="fr-FR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er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emploi moins de trois mois après leur soutenance</a:t>
            </a:r>
          </a:p>
        </p:txBody>
      </p:sp>
    </p:spTree>
    <p:extLst>
      <p:ext uri="{BB962C8B-B14F-4D97-AF65-F5344CB8AC3E}">
        <p14:creationId xmlns:p14="http://schemas.microsoft.com/office/powerpoint/2010/main" val="1034996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83B8945-1F7B-41B4-A3AB-4E0FAB395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43" b="69761"/>
          <a:stretch/>
        </p:blipFill>
        <p:spPr>
          <a:xfrm flipH="1">
            <a:off x="0" y="0"/>
            <a:ext cx="12192000" cy="9319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9FC001D-D70F-4D74-B6E7-63BCA9DB6FF5}"/>
              </a:ext>
            </a:extLst>
          </p:cNvPr>
          <p:cNvSpPr txBox="1"/>
          <p:nvPr/>
        </p:nvSpPr>
        <p:spPr>
          <a:xfrm>
            <a:off x="317708" y="108790"/>
            <a:ext cx="11992012" cy="62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fr-FR" sz="3200" b="1" dirty="0">
                <a:solidFill>
                  <a:schemeClr val="bg1"/>
                </a:solidFill>
                <a:cs typeface="Arial Black" panose="020B0604020202020204" pitchFamily="34" charset="0"/>
              </a:rPr>
              <a:t>Devenir professionnel des docteurs 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225FFD5B-9426-4860-8CB3-F99A2F18DF51}"/>
              </a:ext>
            </a:extLst>
          </p:cNvPr>
          <p:cNvCxnSpPr/>
          <p:nvPr/>
        </p:nvCxnSpPr>
        <p:spPr>
          <a:xfrm flipH="1">
            <a:off x="453712" y="732679"/>
            <a:ext cx="1389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D707885-4E7B-4A82-8AA7-FE19488CB892}"/>
              </a:ext>
            </a:extLst>
          </p:cNvPr>
          <p:cNvSpPr/>
          <p:nvPr/>
        </p:nvSpPr>
        <p:spPr>
          <a:xfrm>
            <a:off x="390192" y="4597358"/>
            <a:ext cx="564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Plus la soutenance s’éloigne, plus les docteurs ALLPHA sont en emploi stable.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6D009BC-1D64-4417-B1F4-6CE45524FA69}"/>
              </a:ext>
            </a:extLst>
          </p:cNvPr>
          <p:cNvSpPr/>
          <p:nvPr/>
        </p:nvSpPr>
        <p:spPr>
          <a:xfrm>
            <a:off x="6313714" y="4597358"/>
            <a:ext cx="564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 très grande majorité des docteurs ALLPHA travaillent dans le secteur public</a:t>
            </a:r>
          </a:p>
        </p:txBody>
      </p:sp>
      <p:pic>
        <p:nvPicPr>
          <p:cNvPr id="2050" name="Picture 2" descr="http://localhost:65140/resources/iq/185052cb-3940-95d4-f642-2eefbf640192/ce9a160d-4104-4592-8e84-f4afa38b617a/analysis.png">
            <a:extLst>
              <a:ext uri="{FF2B5EF4-FFF2-40B4-BE49-F238E27FC236}">
                <a16:creationId xmlns:a16="http://schemas.microsoft.com/office/drawing/2014/main" xmlns="" id="{D3433433-2EFE-46BA-859F-C1BC5865A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08" y="2008670"/>
            <a:ext cx="5642288" cy="2322798"/>
          </a:xfrm>
          <a:prstGeom prst="rect">
            <a:avLst/>
          </a:prstGeom>
          <a:noFill/>
          <a:ln>
            <a:solidFill>
              <a:srgbClr val="0066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localhost:65140/resources/iq/185052cb-3940-95d4-f642-2eefbf640192/a788655b-ea4c-4ade-b4c1-0c0a91f80daf/analysis.png">
            <a:extLst>
              <a:ext uri="{FF2B5EF4-FFF2-40B4-BE49-F238E27FC236}">
                <a16:creationId xmlns:a16="http://schemas.microsoft.com/office/drawing/2014/main" xmlns="" id="{9AA28CB9-8607-4EAF-A5C3-91A055B8E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906" y="2001711"/>
            <a:ext cx="5676096" cy="2336716"/>
          </a:xfrm>
          <a:prstGeom prst="rect">
            <a:avLst/>
          </a:prstGeom>
          <a:noFill/>
          <a:ln>
            <a:solidFill>
              <a:srgbClr val="0066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89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83B8945-1F7B-41B4-A3AB-4E0FAB395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43" b="69761"/>
          <a:stretch/>
        </p:blipFill>
        <p:spPr>
          <a:xfrm flipH="1">
            <a:off x="0" y="0"/>
            <a:ext cx="12192000" cy="9319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9FC001D-D70F-4D74-B6E7-63BCA9DB6FF5}"/>
              </a:ext>
            </a:extLst>
          </p:cNvPr>
          <p:cNvSpPr txBox="1"/>
          <p:nvPr/>
        </p:nvSpPr>
        <p:spPr>
          <a:xfrm>
            <a:off x="317708" y="108790"/>
            <a:ext cx="11992012" cy="62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fr-FR" sz="3200" b="1" dirty="0">
                <a:solidFill>
                  <a:schemeClr val="bg1"/>
                </a:solidFill>
                <a:cs typeface="Arial Black" panose="020B0604020202020204" pitchFamily="34" charset="0"/>
              </a:rPr>
              <a:t>Devenir professionnel des docteurs 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225FFD5B-9426-4860-8CB3-F99A2F18DF51}"/>
              </a:ext>
            </a:extLst>
          </p:cNvPr>
          <p:cNvCxnSpPr/>
          <p:nvPr/>
        </p:nvCxnSpPr>
        <p:spPr>
          <a:xfrm flipH="1">
            <a:off x="453712" y="732679"/>
            <a:ext cx="1389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98DC886-8BC6-40E2-890F-5B6CAD57FC18}"/>
              </a:ext>
            </a:extLst>
          </p:cNvPr>
          <p:cNvSpPr/>
          <p:nvPr/>
        </p:nvSpPr>
        <p:spPr>
          <a:xfrm>
            <a:off x="6034875" y="1841894"/>
            <a:ext cx="59479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Les docteurs ALLPHA réalisent principalement des activités de type « Enseignement supérieur et recherche », et « d’Enseignement, hors enseignement supérieur et recherche »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AAD2BC2-9C4A-4BB0-ADB6-8D2D66FAF7C9}"/>
              </a:ext>
            </a:extLst>
          </p:cNvPr>
          <p:cNvSpPr/>
          <p:nvPr/>
        </p:nvSpPr>
        <p:spPr>
          <a:xfrm>
            <a:off x="380407" y="1534183"/>
            <a:ext cx="4356185" cy="104932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xmlns="" id="{EC45D661-661B-45EA-A4A2-7FF769D15845}"/>
              </a:ext>
            </a:extLst>
          </p:cNvPr>
          <p:cNvSpPr/>
          <p:nvPr/>
        </p:nvSpPr>
        <p:spPr>
          <a:xfrm rot="10800000">
            <a:off x="5155471" y="1892632"/>
            <a:ext cx="539932" cy="15675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New picture">
            <a:extLst>
              <a:ext uri="{FF2B5EF4-FFF2-40B4-BE49-F238E27FC236}">
                <a16:creationId xmlns:a16="http://schemas.microsoft.com/office/drawing/2014/main" xmlns="" id="{85EED6F9-15D0-4199-BC93-5D137DC3294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17708" y="1160196"/>
            <a:ext cx="4541792" cy="5460060"/>
          </a:xfrm>
          <a:prstGeom prst="rect">
            <a:avLst/>
          </a:prstGeom>
          <a:ln>
            <a:solidFill>
              <a:srgbClr val="006666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CD556BD-4D31-4078-A523-A40D2F8AED17}"/>
              </a:ext>
            </a:extLst>
          </p:cNvPr>
          <p:cNvSpPr/>
          <p:nvPr/>
        </p:nvSpPr>
        <p:spPr>
          <a:xfrm>
            <a:off x="380407" y="2583504"/>
            <a:ext cx="4170371" cy="358241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9666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83B8945-1F7B-41B4-A3AB-4E0FAB395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43" b="69761"/>
          <a:stretch/>
        </p:blipFill>
        <p:spPr>
          <a:xfrm flipH="1">
            <a:off x="0" y="0"/>
            <a:ext cx="12192000" cy="9319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9FC001D-D70F-4D74-B6E7-63BCA9DB6FF5}"/>
              </a:ext>
            </a:extLst>
          </p:cNvPr>
          <p:cNvSpPr txBox="1"/>
          <p:nvPr/>
        </p:nvSpPr>
        <p:spPr>
          <a:xfrm>
            <a:off x="317708" y="108790"/>
            <a:ext cx="11992012" cy="62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fr-FR" sz="3200" b="1" dirty="0">
                <a:solidFill>
                  <a:schemeClr val="bg1"/>
                </a:solidFill>
                <a:cs typeface="Arial Black" panose="020B0604020202020204" pitchFamily="34" charset="0"/>
              </a:rPr>
              <a:t>Devenir professionnel des docteurs 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225FFD5B-9426-4860-8CB3-F99A2F18DF51}"/>
              </a:ext>
            </a:extLst>
          </p:cNvPr>
          <p:cNvCxnSpPr/>
          <p:nvPr/>
        </p:nvCxnSpPr>
        <p:spPr>
          <a:xfrm flipH="1">
            <a:off x="453712" y="732679"/>
            <a:ext cx="1389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xmlns="" id="{EC45D661-661B-45EA-A4A2-7FF769D15845}"/>
              </a:ext>
            </a:extLst>
          </p:cNvPr>
          <p:cNvSpPr/>
          <p:nvPr/>
        </p:nvSpPr>
        <p:spPr>
          <a:xfrm rot="10800000">
            <a:off x="3171223" y="3944579"/>
            <a:ext cx="539932" cy="15675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New picture">
            <a:extLst>
              <a:ext uri="{FF2B5EF4-FFF2-40B4-BE49-F238E27FC236}">
                <a16:creationId xmlns:a16="http://schemas.microsoft.com/office/drawing/2014/main" xmlns="" id="{85EED6F9-15D0-4199-BC93-5D137DC3294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17708" y="1054530"/>
            <a:ext cx="4541792" cy="5460060"/>
          </a:xfrm>
          <a:prstGeom prst="rect">
            <a:avLst/>
          </a:prstGeom>
          <a:ln>
            <a:solidFill>
              <a:srgbClr val="006666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4BE9E64-8590-4304-AE5B-F3C0F2A0046E}"/>
              </a:ext>
            </a:extLst>
          </p:cNvPr>
          <p:cNvSpPr/>
          <p:nvPr/>
        </p:nvSpPr>
        <p:spPr>
          <a:xfrm>
            <a:off x="5547357" y="3190603"/>
            <a:ext cx="5947955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 ans après la soutenance, les docteurs se tournent aussi vers les activités de: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Création artistique (+2 points)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Pilotage et gestion de projet ou d’équipe, action publique (+7 points)</a:t>
            </a:r>
          </a:p>
          <a:p>
            <a:endParaRPr lang="fr-F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spcBef>
                <a:spcPts val="1200"/>
              </a:spcBef>
              <a:spcAft>
                <a:spcPts val="600"/>
              </a:spcAft>
            </a:pPr>
            <a:endParaRPr lang="fr-F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spcBef>
                <a:spcPts val="1200"/>
              </a:spcBef>
              <a:spcAft>
                <a:spcPts val="600"/>
              </a:spcAft>
            </a:pPr>
            <a:endParaRPr lang="fr-F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1F0EE67-B906-4FB3-A07D-3EF8A3318423}"/>
              </a:ext>
            </a:extLst>
          </p:cNvPr>
          <p:cNvSpPr/>
          <p:nvPr/>
        </p:nvSpPr>
        <p:spPr>
          <a:xfrm>
            <a:off x="453712" y="3784560"/>
            <a:ext cx="2412272" cy="47679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B1E342F-8029-4A26-A3B1-5B0A91CD4165}"/>
              </a:ext>
            </a:extLst>
          </p:cNvPr>
          <p:cNvSpPr/>
          <p:nvPr/>
        </p:nvSpPr>
        <p:spPr>
          <a:xfrm>
            <a:off x="453712" y="5149575"/>
            <a:ext cx="2412272" cy="47679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xmlns="" id="{F91F60BF-8D91-4747-9B56-3C97F8AA9B26}"/>
              </a:ext>
            </a:extLst>
          </p:cNvPr>
          <p:cNvSpPr/>
          <p:nvPr/>
        </p:nvSpPr>
        <p:spPr>
          <a:xfrm rot="10800000">
            <a:off x="3171223" y="5309594"/>
            <a:ext cx="539932" cy="15675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6375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83B8945-1F7B-41B4-A3AB-4E0FAB395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43" b="69761"/>
          <a:stretch/>
        </p:blipFill>
        <p:spPr>
          <a:xfrm flipH="1">
            <a:off x="0" y="0"/>
            <a:ext cx="12192000" cy="9319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9FC001D-D70F-4D74-B6E7-63BCA9DB6FF5}"/>
              </a:ext>
            </a:extLst>
          </p:cNvPr>
          <p:cNvSpPr txBox="1"/>
          <p:nvPr/>
        </p:nvSpPr>
        <p:spPr>
          <a:xfrm>
            <a:off x="317708" y="108790"/>
            <a:ext cx="11992012" cy="62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fr-FR" sz="3200" b="1" dirty="0">
                <a:solidFill>
                  <a:schemeClr val="bg1"/>
                </a:solidFill>
                <a:cs typeface="Arial Black" panose="020B0604020202020204" pitchFamily="34" charset="0"/>
              </a:rPr>
              <a:t>Devenir professionnel des docteurs 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225FFD5B-9426-4860-8CB3-F99A2F18DF51}"/>
              </a:ext>
            </a:extLst>
          </p:cNvPr>
          <p:cNvCxnSpPr/>
          <p:nvPr/>
        </p:nvCxnSpPr>
        <p:spPr>
          <a:xfrm flipH="1">
            <a:off x="453712" y="732679"/>
            <a:ext cx="1389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98DC886-8BC6-40E2-890F-5B6CAD57FC18}"/>
              </a:ext>
            </a:extLst>
          </p:cNvPr>
          <p:cNvSpPr/>
          <p:nvPr/>
        </p:nvSpPr>
        <p:spPr>
          <a:xfrm>
            <a:off x="2899954" y="5620981"/>
            <a:ext cx="63920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Dans leur majorité, 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les docteurs ALLPHA sont satisfaits de leur vie professionnelle</a:t>
            </a:r>
          </a:p>
        </p:txBody>
      </p:sp>
      <p:pic>
        <p:nvPicPr>
          <p:cNvPr id="4098" name="Picture 2" descr="http://localhost:65140/resources/iq/185052cb-3940-95d4-f642-2eefbf640192/570cb25b-389b-49ee-a16a-668b1b5ee470/analysis.png">
            <a:extLst>
              <a:ext uri="{FF2B5EF4-FFF2-40B4-BE49-F238E27FC236}">
                <a16:creationId xmlns:a16="http://schemas.microsoft.com/office/drawing/2014/main" xmlns="" id="{78A0797A-F51C-408E-8DAE-AE2B1B9F7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555873"/>
            <a:ext cx="10782300" cy="33337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71479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4523</TotalTime>
  <Words>1007</Words>
  <Application>Microsoft Office PowerPoint</Application>
  <PresentationFormat>Grand écran</PresentationFormat>
  <Paragraphs>196</Paragraphs>
  <Slides>30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43" baseType="lpstr">
      <vt:lpstr>Archivo Black</vt:lpstr>
      <vt:lpstr>Arial</vt:lpstr>
      <vt:lpstr>Arial Black</vt:lpstr>
      <vt:lpstr>Bahnschrift</vt:lpstr>
      <vt:lpstr>Bahnschrift SemiBold</vt:lpstr>
      <vt:lpstr>Calibri</vt:lpstr>
      <vt:lpstr>Calibri Light</vt:lpstr>
      <vt:lpstr>Fira Sans Extra Condensed Medium</vt:lpstr>
      <vt:lpstr>Roboto</vt:lpstr>
      <vt:lpstr>Roboto Bold</vt:lpstr>
      <vt:lpstr>Times New Roman</vt:lpstr>
      <vt:lpstr>TT Rounds Condensed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Gaïa Bonnet</dc:creator>
  <cp:lastModifiedBy>roukiat.moindze</cp:lastModifiedBy>
  <cp:revision>137</cp:revision>
  <dcterms:created xsi:type="dcterms:W3CDTF">2024-10-08T07:17:48Z</dcterms:created>
  <dcterms:modified xsi:type="dcterms:W3CDTF">2024-11-14T09:59:53Z</dcterms:modified>
</cp:coreProperties>
</file>